
<file path=[Content_Types].xml><?xml version="1.0" encoding="utf-8"?>
<Types xmlns="http://schemas.openxmlformats.org/package/2006/content-types">
  <Default Extension="bin" ContentType="image/svg+xml"/>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image12.bin" ContentType="image/x-emf"/>
  <Override PartName="/ppt/tags/tag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4.bin" ContentType="image/jpeg"/>
  <Override PartName="/ppt/notesSlides/notesSlide2.xml" ContentType="application/vnd.openxmlformats-officedocument.presentationml.notesSlide+xml"/>
  <Override PartName="/ppt/media/image15.bin" ContentType="image/jpeg"/>
  <Override PartName="/ppt/media/image16.bin" ContentType="image/jpeg"/>
  <Override PartName="/ppt/media/image17.bin" ContentType="image/jpeg"/>
  <Override PartName="/ppt/media/image18.bin" ContentType="image/jpeg"/>
  <Override PartName="/ppt/notesSlides/notesSlide3.xml" ContentType="application/vnd.openxmlformats-officedocument.presentationml.notesSlide+xml"/>
  <Override PartName="/ppt/media/image19.bin" ContentType="image/x-emf"/>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0.bin" ContentType="image/jpeg"/>
  <Override PartName="/ppt/notesSlides/notesSlide6.xml" ContentType="application/vnd.openxmlformats-officedocument.presentationml.notesSlide+xml"/>
  <Override PartName="/ppt/media/image21.bin" ContentType="image/jpeg"/>
  <Override PartName="/ppt/notesSlides/notesSlide7.xml" ContentType="application/vnd.openxmlformats-officedocument.presentationml.notesSlide+xml"/>
  <Override PartName="/ppt/media/image22.bin" ContentType="image/jpeg"/>
  <Override PartName="/ppt/notesSlides/notesSlide8.xml" ContentType="application/vnd.openxmlformats-officedocument.presentationml.notesSlide+xml"/>
  <Override PartName="/ppt/media/image23.bin" ContentType="image/png"/>
  <Override PartName="/ppt/media/image24.bin" ContentType="image/png"/>
  <Override PartName="/ppt/media/image25.bin" ContentType="image/png"/>
  <Override PartName="/ppt/media/image26.bin" ContentType="image/png"/>
  <Override PartName="/ppt/media/image27.bin" ContentType="image/png"/>
  <Override PartName="/ppt/media/image28.bin" ContentType="image/png"/>
  <Override PartName="/ppt/media/image35.bin" ContentType="image/png"/>
  <Override PartName="/ppt/notesSlides/notesSlide9.xml" ContentType="application/vnd.openxmlformats-officedocument.presentationml.notesSlide+xml"/>
  <Override PartName="/ppt/media/image36.bin" ContentType="image/jpeg"/>
  <Override PartName="/ppt/media/image37.bin" ContentType="image/png"/>
  <Override PartName="/ppt/notesSlides/notesSlide10.xml" ContentType="application/vnd.openxmlformats-officedocument.presentationml.notesSlide+xml"/>
  <Override PartName="/ppt/media/image40.bin" ContentType="image/png"/>
  <Override PartName="/ppt/notesSlides/notesSlide11.xml" ContentType="application/vnd.openxmlformats-officedocument.presentationml.notesSlide+xml"/>
  <Override PartName="/ppt/media/image41.bin" ContentType="image/jpeg"/>
  <Override PartName="/ppt/notesSlides/notesSlide12.xml" ContentType="application/vnd.openxmlformats-officedocument.presentationml.notesSlide+xml"/>
  <Override PartName="/ppt/media/image42.bin"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57" r:id="rId5"/>
    <p:sldMasterId id="2147483667" r:id="rId6"/>
  </p:sldMasterIdLst>
  <p:notesMasterIdLst>
    <p:notesMasterId r:id="rId19"/>
  </p:notesMasterIdLst>
  <p:handoutMasterIdLst>
    <p:handoutMasterId r:id="rId20"/>
  </p:handoutMasterIdLst>
  <p:sldIdLst>
    <p:sldId id="2145710299" r:id="rId7"/>
    <p:sldId id="2145710325" r:id="rId8"/>
    <p:sldId id="2145710317" r:id="rId9"/>
    <p:sldId id="2145710329" r:id="rId10"/>
    <p:sldId id="2145710303" r:id="rId11"/>
    <p:sldId id="2145710302" r:id="rId12"/>
    <p:sldId id="298" r:id="rId13"/>
    <p:sldId id="2145710327" r:id="rId14"/>
    <p:sldId id="2145710309" r:id="rId15"/>
    <p:sldId id="2033882466" r:id="rId16"/>
    <p:sldId id="2145710294" r:id="rId17"/>
    <p:sldId id="2145710295" r:id="rId18"/>
  </p:sldIdLst>
  <p:sldSz cx="9144000" cy="5143500" type="screen16x9"/>
  <p:notesSz cx="6858000" cy="9144000"/>
  <p:embeddedFontLst>
    <p:embeddedFont>
      <p:font typeface="Franklin Gothic Book" panose="020B0503020102020204" pitchFamily="34" charset="0"/>
      <p:regular r:id="rId21"/>
      <p:italic r:id="rId22"/>
    </p:embeddedFont>
    <p:embeddedFont>
      <p:font typeface="Helvetica" panose="020B0604020202020204" pitchFamily="34" charset="0"/>
      <p:regular r:id="rId23"/>
      <p:bold r:id="rId24"/>
      <p:italic r:id="rId25"/>
      <p:boldItalic r:id="rId26"/>
    </p:embeddedFont>
  </p:embeddedFontLst>
  <p:custDataLst>
    <p:tags r:id="rId27"/>
  </p:custDataLst>
  <p:defaultTex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0" orient="horz" pos="1332" userDrawn="1">
          <p15:clr>
            <a:srgbClr val="A4A3A4"/>
          </p15:clr>
        </p15:guide>
        <p15:guide id="11" pos="4848" userDrawn="1">
          <p15:clr>
            <a:srgbClr val="A4A3A4"/>
          </p15:clr>
        </p15:guide>
        <p15:guide id="12" pos="3984" userDrawn="1">
          <p15:clr>
            <a:srgbClr val="A4A3A4"/>
          </p15:clr>
        </p15:guide>
        <p15:guide id="14" pos="17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AFED1A-C4E2-1CB2-07CB-DCBA56800907}" name="Kerrie Volau" initials="KV" userId="S::kerrvo@vsp.com::a1ae5b4c-77e2-4281-9731-65804790e545" providerId="AD"/>
  <p188:author id="{B924DCD9-8DC2-9CC1-D0B6-C636A1E6420C}" name="Nancy Jackson" initials="NJ" userId="S::NancFu@vsp.com::95e9cce1-2433-4b8d-ab48-e9d4874de280"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E0FC"/>
    <a:srgbClr val="7F7F7F"/>
    <a:srgbClr val="000000"/>
    <a:srgbClr val="9B5BCD"/>
    <a:srgbClr val="E7E7E1"/>
    <a:srgbClr val="B4DBF7"/>
    <a:srgbClr val="F0EFEF"/>
    <a:srgbClr val="595959"/>
    <a:srgbClr val="31CC75"/>
    <a:srgbClr val="FF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4" autoAdjust="0"/>
    <p:restoredTop sz="81081" autoAdjust="0"/>
  </p:normalViewPr>
  <p:slideViewPr>
    <p:cSldViewPr snapToGrid="0">
      <p:cViewPr varScale="1">
        <p:scale>
          <a:sx n="122" d="100"/>
          <a:sy n="122" d="100"/>
        </p:scale>
        <p:origin x="1524" y="102"/>
      </p:cViewPr>
      <p:guideLst>
        <p:guide orient="horz" pos="1332"/>
        <p:guide pos="4848"/>
        <p:guide pos="3984"/>
        <p:guide pos="1769"/>
      </p:guideLst>
    </p:cSldViewPr>
  </p:slideViewPr>
  <p:notesTextViewPr>
    <p:cViewPr>
      <p:scale>
        <a:sx n="3" d="2"/>
        <a:sy n="3" d="2"/>
      </p:scale>
      <p:origin x="0" y="0"/>
    </p:cViewPr>
  </p:notesTextViewPr>
  <p:notesViewPr>
    <p:cSldViewPr snapToGrid="0">
      <p:cViewPr>
        <p:scale>
          <a:sx n="1" d="2"/>
          <a:sy n="1" d="2"/>
        </p:scale>
        <p:origin x="6376" y="29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00AAD-820C-0842-A908-7A8C867CE26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69E26D1-42D2-F749-B073-64D65675C6D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0C151A-509A-6845-9986-7768EF581985}" type="datetimeFigureOut">
              <a:rPr lang="en-US" smtClean="0">
                <a:latin typeface="Arial" panose="020B0604020202020204" pitchFamily="34" charset="0"/>
              </a:rPr>
              <a:t>10/15/2024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254DB9B-8588-FD42-8887-D446016E65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0025DB28-C703-5F43-B319-F511CB55AC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EE45E-FD9A-CA4A-8BF8-AC767E1E0F1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195982801"/>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28600"/>
          </a:xfrm>
          <a:prstGeom prst="rect">
            <a:avLst/>
          </a:prstGeom>
        </p:spPr>
        <p:txBody>
          <a:bodyPr vert="horz" lIns="91440" tIns="45720" rIns="91440" bIns="45720" rtlCol="0"/>
          <a:lstStyle>
            <a:lvl1pPr algn="l">
              <a:defRPr sz="9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228600"/>
          </a:xfrm>
          <a:prstGeom prst="rect">
            <a:avLst/>
          </a:prstGeom>
        </p:spPr>
        <p:txBody>
          <a:bodyPr vert="horz" lIns="91440" tIns="45720" rIns="91440" bIns="45720" rtlCol="0"/>
          <a:lstStyle>
            <a:lvl1pPr algn="r">
              <a:defRPr sz="900" b="0" i="0">
                <a:latin typeface="Arial" panose="020B0604020202020204" pitchFamily="34" charset="0"/>
              </a:defRPr>
            </a:lvl1pPr>
          </a:lstStyle>
          <a:p>
            <a:fld id="{EFC10EE1-B198-C942-8235-326C972CBB30}" type="datetimeFigureOut">
              <a:rPr lang="en-US" smtClean="0"/>
              <a:pPr/>
              <a:t>10/15/2024</a:t>
            </a:fld>
            <a:endParaRPr lang="en-US"/>
          </a:p>
        </p:txBody>
      </p:sp>
      <p:sp>
        <p:nvSpPr>
          <p:cNvPr id="4" name="Slide Image Placeholder 3"/>
          <p:cNvSpPr>
            <a:spLocks noGrp="1" noRot="1" noChangeAspect="1"/>
          </p:cNvSpPr>
          <p:nvPr>
            <p:ph type="sldImg" idx="2"/>
          </p:nvPr>
        </p:nvSpPr>
        <p:spPr>
          <a:xfrm>
            <a:off x="381000" y="447675"/>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72648" y="4038600"/>
            <a:ext cx="6092825"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3811"/>
            <a:ext cx="2971800" cy="228601"/>
          </a:xfrm>
          <a:prstGeom prst="rect">
            <a:avLst/>
          </a:prstGeom>
        </p:spPr>
        <p:txBody>
          <a:bodyPr vert="horz" lIns="91440" tIns="45720" rIns="91440" bIns="45720" rtlCol="0" anchor="b"/>
          <a:lstStyle>
            <a:lvl1pPr algn="l">
              <a:defRPr sz="9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913811"/>
            <a:ext cx="2971800" cy="228601"/>
          </a:xfrm>
          <a:prstGeom prst="rect">
            <a:avLst/>
          </a:prstGeom>
        </p:spPr>
        <p:txBody>
          <a:bodyPr vert="horz" lIns="91440" tIns="45720" rIns="91440" bIns="45720" rtlCol="0" anchor="b"/>
          <a:lstStyle>
            <a:lvl1pPr algn="r">
              <a:defRPr sz="900" b="0" i="0">
                <a:latin typeface="Arial" panose="020B0604020202020204"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342831" rtl="0" eaLnBrk="1" latinLnBrk="0" hangingPunct="1">
      <a:defRPr sz="1050" b="0" i="0" kern="1200">
        <a:solidFill>
          <a:schemeClr val="tx1"/>
        </a:solidFill>
        <a:latin typeface="Arial" panose="020B0604020202020204" pitchFamily="34" charset="0"/>
        <a:ea typeface="+mn-ea"/>
        <a:cs typeface="+mn-cs"/>
      </a:defRPr>
    </a:lvl1pPr>
    <a:lvl2pPr marL="342831" algn="l" defTabSz="342831" rtl="0" eaLnBrk="1" latinLnBrk="0" hangingPunct="1">
      <a:defRPr sz="1050" b="0" i="0" kern="1200">
        <a:solidFill>
          <a:schemeClr val="tx1"/>
        </a:solidFill>
        <a:latin typeface="Arial" panose="020B0604020202020204" pitchFamily="34" charset="0"/>
        <a:ea typeface="+mn-ea"/>
        <a:cs typeface="+mn-cs"/>
      </a:defRPr>
    </a:lvl2pPr>
    <a:lvl3pPr marL="685663" algn="l" defTabSz="342831" rtl="0" eaLnBrk="1" latinLnBrk="0" hangingPunct="1">
      <a:defRPr sz="1050" b="0" i="0" kern="1200">
        <a:solidFill>
          <a:schemeClr val="tx1"/>
        </a:solidFill>
        <a:latin typeface="Arial" panose="020B0604020202020204" pitchFamily="34" charset="0"/>
        <a:ea typeface="+mn-ea"/>
        <a:cs typeface="+mn-cs"/>
      </a:defRPr>
    </a:lvl3pPr>
    <a:lvl4pPr marL="1028494" algn="l" defTabSz="342831" rtl="0" eaLnBrk="1" latinLnBrk="0" hangingPunct="1">
      <a:defRPr sz="1050" b="0" i="0" kern="1200">
        <a:solidFill>
          <a:schemeClr val="tx1"/>
        </a:solidFill>
        <a:latin typeface="Arial" panose="020B0604020202020204" pitchFamily="34" charset="0"/>
        <a:ea typeface="+mn-ea"/>
        <a:cs typeface="+mn-cs"/>
      </a:defRPr>
    </a:lvl4pPr>
    <a:lvl5pPr marL="1371326" algn="l" defTabSz="342831" rtl="0" eaLnBrk="1" latinLnBrk="0" hangingPunct="1">
      <a:defRPr sz="1050" b="0" i="0" kern="1200">
        <a:solidFill>
          <a:schemeClr val="tx1"/>
        </a:solidFill>
        <a:latin typeface="Arial" panose="020B0604020202020204" pitchFamily="34" charset="0"/>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587"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lvl="0" indent="0" algn="l" defTabSz="931587"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ea typeface="+mn-ea"/>
                <a:cs typeface="+mn-cs"/>
              </a:rPr>
              <a:t>Hi. I’m X and I want to thank you for taking the time to learn more about your benefit offering through VSP Vision Care! With VSP, our goal is to help you see well and be well for a lifetime of good vision. Let’s take a look at the great vision benefits available to you.</a:t>
            </a:r>
            <a:endParaRPr lang="en-US" i="1" dirty="0"/>
          </a:p>
          <a:p>
            <a:pPr defTabSz="931587">
              <a:defRPr/>
            </a:pPr>
            <a:endParaRPr lang="en-US" dirty="0"/>
          </a:p>
          <a:p>
            <a:pPr defTabSz="931587">
              <a:defRPr/>
            </a:pPr>
            <a:endParaRPr lang="en-US" dirty="0"/>
          </a:p>
          <a:p>
            <a:endParaRPr lang="en-PH" dirty="0"/>
          </a:p>
        </p:txBody>
      </p:sp>
    </p:spTree>
    <p:extLst>
      <p:ext uri="{BB962C8B-B14F-4D97-AF65-F5344CB8AC3E}">
        <p14:creationId xmlns:p14="http://schemas.microsoft.com/office/powerpoint/2010/main" val="15890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1" u="sng" dirty="0">
                <a:solidFill>
                  <a:srgbClr val="DA846B"/>
                </a:solidFill>
                <a:effectLst/>
              </a:rPr>
              <a:t>Generic Script:</a:t>
            </a:r>
          </a:p>
          <a:p>
            <a:pPr algn="l"/>
            <a:r>
              <a:rPr lang="en-US" sz="1050" b="0" u="none" dirty="0">
                <a:solidFill>
                  <a:srgbClr val="DA846B"/>
                </a:solidFill>
                <a:effectLst/>
              </a:rPr>
              <a:t>We understand that choosing a doctor is a personal decision, so we’ve made it easy to find the right care for you.</a:t>
            </a:r>
          </a:p>
          <a:p>
            <a:pPr marL="171450" indent="-171450" algn="l">
              <a:buFont typeface="Arial" panose="020B0604020202020204" pitchFamily="34" charset="0"/>
              <a:buChar char="•"/>
            </a:pPr>
            <a:r>
              <a:rPr lang="en-US" sz="1050" b="0" u="none" dirty="0">
                <a:solidFill>
                  <a:srgbClr val="DA846B"/>
                </a:solidFill>
                <a:effectLst/>
              </a:rPr>
              <a:t>Simply navigate to Find a Doctor on vsp.com</a:t>
            </a:r>
          </a:p>
          <a:p>
            <a:pPr marL="171450" indent="-171450" algn="l">
              <a:buFont typeface="Arial" panose="020B0604020202020204" pitchFamily="34" charset="0"/>
              <a:buChar char="•"/>
            </a:pPr>
            <a:r>
              <a:rPr lang="en-US" sz="1050" b="0" u="none" dirty="0">
                <a:solidFill>
                  <a:srgbClr val="DA846B"/>
                </a:solidFill>
                <a:effectLst/>
              </a:rPr>
              <a:t>Enter the preferences that are meaningful to you </a:t>
            </a:r>
          </a:p>
          <a:p>
            <a:pPr marL="171450" indent="-171450" algn="l">
              <a:buFont typeface="Arial" panose="020B0604020202020204" pitchFamily="34" charset="0"/>
              <a:buChar char="•"/>
            </a:pPr>
            <a:r>
              <a:rPr lang="en-US" sz="1050" b="0" u="none" dirty="0">
                <a:solidFill>
                  <a:srgbClr val="DA846B"/>
                </a:solidFill>
                <a:effectLst/>
              </a:rPr>
              <a:t>You can even use the slider to search by distance and view your choice on a map so it’s easy to see how quickly you can get to each location</a:t>
            </a:r>
          </a:p>
          <a:p>
            <a:pPr algn="l"/>
            <a:endParaRPr lang="en-US" sz="1050" b="1" u="sng" dirty="0">
              <a:solidFill>
                <a:srgbClr val="DA846B"/>
              </a:solidFill>
              <a:effectLst/>
            </a:endParaRPr>
          </a:p>
        </p:txBody>
      </p:sp>
    </p:spTree>
    <p:extLst>
      <p:ext uri="{BB962C8B-B14F-4D97-AF65-F5344CB8AC3E}">
        <p14:creationId xmlns:p14="http://schemas.microsoft.com/office/powerpoint/2010/main" val="96110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2400" b="1" u="sng" dirty="0"/>
              <a:t>Generic Script:</a:t>
            </a:r>
          </a:p>
          <a:p>
            <a:r>
              <a:rPr lang="en-US" sz="2400" dirty="0"/>
              <a:t>We also get you’re busy, so we put everything you need in one place – your personalized dashboard on vsp.com.</a:t>
            </a:r>
          </a:p>
          <a:p>
            <a:pPr marL="171450" indent="-171450">
              <a:buFont typeface="Arial" panose="020B0604020202020204" pitchFamily="34" charset="0"/>
              <a:buChar char="•"/>
            </a:pPr>
            <a:r>
              <a:rPr lang="en-US" sz="2400" dirty="0"/>
              <a:t>Before your doctor visit, view your benefit and check out special offers</a:t>
            </a:r>
          </a:p>
          <a:p>
            <a:pPr marL="171450" indent="-171450">
              <a:buFont typeface="Arial" panose="020B0604020202020204" pitchFamily="34" charset="0"/>
              <a:buChar char="•"/>
            </a:pPr>
            <a:r>
              <a:rPr lang="en-US" sz="2400" dirty="0"/>
              <a:t>After you can view your claim and even download your Vision Savings Statement to see how much you saved</a:t>
            </a:r>
          </a:p>
          <a:p>
            <a:pPr marL="171450" indent="-171450">
              <a:buFont typeface="Arial" panose="020B0604020202020204" pitchFamily="34" charset="0"/>
              <a:buChar char="•"/>
            </a:pPr>
            <a:r>
              <a:rPr lang="en-US" sz="2400" dirty="0"/>
              <a:t>You can even take a diabetes risk assessment</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And it ’s easy to toggle back and forth between family members with the “switch member” feature next to your name</a:t>
            </a:r>
          </a:p>
          <a:p>
            <a:endParaRPr lang="en-PH" dirty="0"/>
          </a:p>
        </p:txBody>
      </p:sp>
    </p:spTree>
    <p:extLst>
      <p:ext uri="{BB962C8B-B14F-4D97-AF65-F5344CB8AC3E}">
        <p14:creationId xmlns:p14="http://schemas.microsoft.com/office/powerpoint/2010/main" val="96173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dirty="0"/>
              <a:t>Generic Script: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VSP helps you see well and be well with the coverage and quality care you deserve. Enroll today by calling VSP Member Services or by visiting us online at vsp.com. </a:t>
            </a:r>
            <a:br>
              <a:rPr lang="en-US" sz="1800" dirty="0">
                <a:solidFill>
                  <a:srgbClr val="000000"/>
                </a:solidFill>
                <a:effectLst/>
                <a:latin typeface="Arial" panose="020B0604020202020204" pitchFamily="34" charset="0"/>
                <a:ea typeface="Calibri" panose="020F0502020204030204" pitchFamily="34" charset="0"/>
              </a:rPr>
            </a:br>
            <a:endParaRPr lang="en-US" sz="24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224699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 understand you’ve got a lot of choices to make during open enrollment, so we’ll make this simple. Why enroll in a vision plan with VSP? </a:t>
            </a:r>
            <a:r>
              <a:rPr lang="en-US" sz="1800" dirty="0">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First, vision care is </a:t>
            </a:r>
            <a:r>
              <a:rPr lang="en-US" sz="1800" dirty="0">
                <a:solidFill>
                  <a:srgbClr val="000000"/>
                </a:solidFill>
                <a:effectLst/>
                <a:latin typeface="Arial" panose="020B0604020202020204" pitchFamily="34" charset="0"/>
                <a:ea typeface="Times New Roman" panose="02020603050405020304" pitchFamily="18" charset="0"/>
              </a:rPr>
              <a:t>essential - signs of over 270 health conditions can be detected during an eye exam so it’s important it’s on your wellness checklist.</a:t>
            </a:r>
            <a:r>
              <a:rPr lang="en-US" sz="1800" dirty="0">
                <a:effectLst/>
                <a:latin typeface="Arial" panose="020B0604020202020204" pitchFamily="34" charset="0"/>
                <a:ea typeface="Times New Roman" panose="02020603050405020304" pitchFamily="18" charset="0"/>
              </a:rPr>
              <a:t>​</a:t>
            </a:r>
            <a:endParaRPr lang="en-US" sz="1800" b="0" u="none" dirty="0">
              <a:solidFill>
                <a:srgbClr val="DA846B"/>
              </a:solidFill>
              <a:effectLst/>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You get </a:t>
            </a:r>
            <a:r>
              <a:rPr lang="en-US" sz="1800" dirty="0">
                <a:solidFill>
                  <a:srgbClr val="000000"/>
                </a:solidFill>
                <a:effectLst/>
                <a:latin typeface="Arial" panose="020B0604020202020204" pitchFamily="34" charset="0"/>
                <a:ea typeface="Times New Roman" panose="02020603050405020304" pitchFamily="18" charset="0"/>
              </a:rPr>
              <a:t>savings that really stack </a:t>
            </a:r>
            <a:r>
              <a:rPr lang="en-US" sz="1800" dirty="0">
                <a:effectLst/>
                <a:latin typeface="Arial" panose="020B0604020202020204" pitchFamily="34" charset="0"/>
                <a:ea typeface="Times New Roman" panose="02020603050405020304" pitchFamily="18" charset="0"/>
              </a:rPr>
              <a:t>up – great</a:t>
            </a:r>
            <a:r>
              <a:rPr lang="en-US" sz="1800" dirty="0">
                <a:solidFill>
                  <a:srgbClr val="000000"/>
                </a:solidFill>
                <a:effectLst/>
                <a:latin typeface="Arial" panose="020B0604020202020204" pitchFamily="34" charset="0"/>
                <a:ea typeface="Times New Roman" panose="02020603050405020304" pitchFamily="18" charset="0"/>
              </a:rPr>
              <a:t> everyday savings on eyecare and eyewear, plus loads of extras so you can save all year long.</a:t>
            </a:r>
            <a:r>
              <a:rPr lang="en-US" sz="1800" dirty="0">
                <a:effectLst/>
                <a:latin typeface="Arial" panose="020B0604020202020204" pitchFamily="34" charset="0"/>
                <a:ea typeface="Times New Roman" panose="02020603050405020304" pitchFamily="18" charset="0"/>
              </a:rPr>
              <a:t>​</a:t>
            </a:r>
            <a:endParaRPr lang="en-US" sz="1800" b="0" u="none" dirty="0">
              <a:solidFill>
                <a:srgbClr val="DA846B"/>
              </a:solidFill>
              <a:effectLst/>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You can </a:t>
            </a:r>
            <a:r>
              <a:rPr lang="en-US" sz="1800" dirty="0">
                <a:solidFill>
                  <a:srgbClr val="000000"/>
                </a:solidFill>
                <a:effectLst/>
                <a:latin typeface="Arial" panose="020B0604020202020204" pitchFamily="34" charset="0"/>
                <a:ea typeface="Times New Roman" panose="02020603050405020304" pitchFamily="18" charset="0"/>
              </a:rPr>
              <a:t>choose high quality care from our huge network of private practice and retail chain locations. Plus, you can shop online on Eyeconic</a:t>
            </a:r>
            <a:r>
              <a:rPr lang="en-US" sz="1800" baseline="30000" dirty="0">
                <a:solidFill>
                  <a:srgbClr val="000000"/>
                </a:solidFill>
                <a:effectLst/>
                <a:latin typeface="Arial" panose="020B0604020202020204" pitchFamily="34" charset="0"/>
                <a:ea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Founded </a:t>
            </a:r>
            <a:r>
              <a:rPr lang="en-US" sz="1800" dirty="0">
                <a:solidFill>
                  <a:srgbClr val="000000"/>
                </a:solidFill>
                <a:effectLst/>
                <a:latin typeface="Arial" panose="020B0604020202020204" pitchFamily="34" charset="0"/>
                <a:ea typeface="Times New Roman" panose="02020603050405020304" pitchFamily="18" charset="0"/>
              </a:rPr>
              <a:t>by doctors focused on you. Your well-being is at the core of everything we do.</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27273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On the last slide we mentioned that vision care is essential. Why is that?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It’s </a:t>
            </a:r>
            <a:r>
              <a:rPr lang="en-US" sz="1800" dirty="0">
                <a:effectLst/>
                <a:latin typeface="Arial" panose="020B0604020202020204" pitchFamily="34" charset="0"/>
                <a:ea typeface="Calibri" panose="020F0502020204030204" pitchFamily="34" charset="0"/>
                <a:cs typeface="Arial" panose="020B0604020202020204" pitchFamily="34" charset="0"/>
              </a:rPr>
              <a:t>the only non-invasive way to view your blood vessels.</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That’s how your eye doctor can detect over 270 health conditions during an eye exam.</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And in some cases, like diabetes, an eye doctor can be the first to detect certain conditions, like diabetes. </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Even if you don’t wear glasses now, your vision can change from year to year.</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Vision care is an easy way to keep you and your family healthy so make sure it’s on your wellness checklist.</a:t>
            </a:r>
          </a:p>
          <a:p>
            <a:pPr marL="0" marR="0" lvl="0" indent="0" algn="l" defTabSz="34283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u="none" dirty="0">
              <a:solidFill>
                <a:srgbClr val="DA846B"/>
              </a:solidFill>
              <a:effectLst/>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709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Plan Year frequency</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NO CLEX</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114 frames only claims in 2023</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1,319 enrolled in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EveryEye</a:t>
            </a:r>
            <a:r>
              <a:rPr lang="en-US" sz="1800" dirty="0">
                <a:effectLst/>
                <a:latin typeface="Arial" panose="020B0604020202020204" pitchFamily="34" charset="0"/>
                <a:ea typeface="Calibri" panose="020F0502020204030204" pitchFamily="34" charset="0"/>
                <a:cs typeface="Times New Roman" panose="02020603050405020304" pitchFamily="18" charset="0"/>
              </a:rPr>
              <a:t> program in 2023</a:t>
            </a:r>
          </a:p>
          <a:p>
            <a:pPr marL="0" marR="0" lvl="0" indent="0">
              <a:lnSpc>
                <a:spcPct val="115000"/>
              </a:lnSpc>
              <a:spcBef>
                <a:spcPts val="0"/>
              </a:spcBef>
              <a:spcAft>
                <a:spcPts val="0"/>
              </a:spcAft>
              <a:buFont typeface="Symbol" panose="05050102010706020507" pitchFamily="18" charset="2"/>
              <a:buNone/>
              <a:tabLst>
                <a:tab pos="1319530" algn="l"/>
              </a:tabLs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Base/Retiree Plan – 5,666 enrolled in 2023 (1842 retirees, 3824 actives)</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Buy Up Plan – 1589 enrolled in 2023</a:t>
            </a:r>
          </a:p>
        </p:txBody>
      </p:sp>
    </p:spTree>
    <p:extLst>
      <p:ext uri="{BB962C8B-B14F-4D97-AF65-F5344CB8AC3E}">
        <p14:creationId xmlns:p14="http://schemas.microsoft.com/office/powerpoint/2010/main" val="276184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050" b="1" i="1" u="none" dirty="0"/>
              <a:t>SLIDE INSTRUCTIONS: </a:t>
            </a:r>
            <a:r>
              <a:rPr lang="en-US" sz="1050" b="1" i="1" dirty="0">
                <a:effectLst/>
                <a:ea typeface="Times New Roman" panose="02020603050405020304" pitchFamily="18" charset="0"/>
              </a:rPr>
              <a:t>If applicable, check if your client has this and/or free benefits for diabetic patients.</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 b="1" i="1" dirty="0"/>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800" b="1" u="sng" dirty="0"/>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1050" b="0" i="0" dirty="0">
                <a:effectLst/>
                <a:ea typeface="Times New Roman" panose="02020603050405020304" pitchFamily="18" charset="0"/>
              </a:rPr>
              <a:t>Retinal screening is a quick scan that shows images of the inside of the eye. It can be used to:</a:t>
            </a:r>
          </a:p>
          <a:p>
            <a:pPr marL="171450" indent="-171450">
              <a:buFont typeface="Arial" panose="020B0604020202020204" pitchFamily="34" charset="0"/>
              <a:buChar char="•"/>
            </a:pPr>
            <a:r>
              <a:rPr lang="en-US" sz="1050" dirty="0"/>
              <a:t>Detect disease </a:t>
            </a:r>
          </a:p>
          <a:p>
            <a:pPr marL="171450" indent="-171450">
              <a:buFont typeface="Arial" panose="020B0604020202020204" pitchFamily="34" charset="0"/>
              <a:buChar char="•"/>
            </a:pPr>
            <a:r>
              <a:rPr lang="en-US" sz="1050" dirty="0"/>
              <a:t>As a baseline of a healthy eye</a:t>
            </a:r>
          </a:p>
          <a:p>
            <a:pPr marL="171450" indent="-171450">
              <a:buFont typeface="Arial" panose="020B0604020202020204" pitchFamily="34" charset="0"/>
              <a:buChar char="•"/>
            </a:pPr>
            <a:r>
              <a:rPr lang="en-US" sz="1050" dirty="0"/>
              <a:t>Compare year after year to detect even subtle changes </a:t>
            </a:r>
            <a:endParaRPr lang="en-US" sz="1050" b="0" i="0" dirty="0">
              <a:effectLst/>
              <a:ea typeface="Times New Roman" panose="02020603050405020304" pitchFamily="18" charset="0"/>
            </a:endParaRPr>
          </a:p>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dirty="0">
              <a:effectLst/>
              <a:ea typeface="Times New Roman" panose="02020603050405020304" pitchFamily="18" charset="0"/>
            </a:endParaRPr>
          </a:p>
          <a:p>
            <a:pPr marL="0" marR="0" fontAlgn="base">
              <a:spcBef>
                <a:spcPts val="0"/>
              </a:spcBef>
              <a:spcAft>
                <a:spcPts val="0"/>
              </a:spcAft>
            </a:pPr>
            <a:r>
              <a:rPr lang="en-US" sz="1800" dirty="0">
                <a:effectLst/>
                <a:latin typeface="Arial" panose="020B0604020202020204" pitchFamily="34" charset="0"/>
                <a:ea typeface="Times New Roman" panose="02020603050405020304" pitchFamily="18" charset="0"/>
              </a:rPr>
              <a:t>With your VSP coverage you get a retinal screening each year for no more than $39.​</a:t>
            </a:r>
            <a:r>
              <a:rPr lang="en-US" sz="1800" dirty="0">
                <a:effectLst/>
                <a:latin typeface="Times New Roman" panose="02020603050405020304" pitchFamily="18" charset="0"/>
                <a:ea typeface="Times New Roman" panose="02020603050405020304" pitchFamily="18" charset="0"/>
              </a:rPr>
              <a:t> </a:t>
            </a:r>
            <a:r>
              <a:rPr lang="en-US" sz="1800" dirty="0">
                <a:effectLst/>
                <a:latin typeface="Arial" panose="020B0604020202020204" pitchFamily="34" charset="0"/>
                <a:ea typeface="Calibri" panose="020F0502020204030204" pitchFamily="34" charset="0"/>
              </a:rPr>
              <a:t>And members with diabetes receive a retinal screening fully-covered each year.​</a:t>
            </a:r>
            <a:endParaRPr lang="en-US" sz="1050" b="1" i="1" dirty="0">
              <a:effectLst/>
              <a:ea typeface="Times New Roman" panose="02020603050405020304" pitchFamily="18" charset="0"/>
            </a:endParaRPr>
          </a:p>
          <a:p>
            <a:endParaRPr lang="en-PH" dirty="0"/>
          </a:p>
        </p:txBody>
      </p:sp>
    </p:spTree>
    <p:extLst>
      <p:ext uri="{BB962C8B-B14F-4D97-AF65-F5344CB8AC3E}">
        <p14:creationId xmlns:p14="http://schemas.microsoft.com/office/powerpoint/2010/main" val="2710403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1" u="sng" dirty="0">
                <a:solidFill>
                  <a:srgbClr val="DA846B"/>
                </a:solidFill>
                <a:effectLst/>
              </a:rPr>
              <a:t>Generic Script:</a:t>
            </a:r>
            <a:endParaRPr lang="en-US" b="1" dirty="0">
              <a:effectLst/>
            </a:endParaRPr>
          </a:p>
          <a:p>
            <a:pPr algn="l"/>
            <a:r>
              <a:rPr lang="en-US" sz="1050" dirty="0">
                <a:solidFill>
                  <a:srgbClr val="DA846B"/>
                </a:solidFill>
                <a:effectLst/>
              </a:rPr>
              <a:t>With </a:t>
            </a:r>
            <a:r>
              <a:rPr lang="en-US" sz="1050" dirty="0">
                <a:solidFill>
                  <a:srgbClr val="FF0000"/>
                </a:solidFill>
                <a:effectLst/>
                <a:ea typeface="Calibri" panose="020F0502020204030204" pitchFamily="34" charset="0"/>
              </a:rPr>
              <a:t>Essential Medical Eye Care</a:t>
            </a:r>
            <a:r>
              <a:rPr lang="en-US" sz="1050" dirty="0">
                <a:solidFill>
                  <a:srgbClr val="DA846B"/>
                </a:solidFill>
                <a:effectLst/>
              </a:rPr>
              <a:t>, here’s what’s covered:</a:t>
            </a:r>
          </a:p>
          <a:p>
            <a:pPr marL="171450" indent="-171450" algn="l">
              <a:buFont typeface="Arial" panose="020B0604020202020204" pitchFamily="34" charset="0"/>
              <a:buChar char="•"/>
            </a:pPr>
            <a:r>
              <a:rPr lang="en-US" sz="1050" dirty="0">
                <a:solidFill>
                  <a:srgbClr val="DA846B"/>
                </a:solidFill>
                <a:effectLst/>
              </a:rPr>
              <a:t>Fully covered retinal screening for members with diabetes who do not have diabetic eye disease </a:t>
            </a:r>
          </a:p>
          <a:p>
            <a:pPr marL="171450" indent="-171450" algn="l">
              <a:buFont typeface="Arial" panose="020B0604020202020204" pitchFamily="34" charset="0"/>
              <a:buChar char="•"/>
            </a:pPr>
            <a:r>
              <a:rPr lang="en-US" sz="1050" dirty="0">
                <a:solidFill>
                  <a:srgbClr val="DA846B"/>
                </a:solidFill>
                <a:effectLst/>
              </a:rPr>
              <a:t>Exams and services to treat immediate issues like pink eye and sudden changes in vision</a:t>
            </a:r>
          </a:p>
          <a:p>
            <a:pPr marL="171450" indent="-171450" algn="l">
              <a:buFont typeface="Arial" panose="020B0604020202020204" pitchFamily="34" charset="0"/>
              <a:buChar char="•"/>
            </a:pPr>
            <a:r>
              <a:rPr lang="en-US" sz="1050" dirty="0">
                <a:solidFill>
                  <a:srgbClr val="DA846B"/>
                </a:solidFill>
                <a:effectLst/>
              </a:rPr>
              <a:t>Treatment options to monitor ongoing conditions such as dry eye, diabetic eye disease, glaucoma, and more</a:t>
            </a:r>
            <a:br>
              <a:rPr lang="en-US" dirty="0">
                <a:effectLst/>
              </a:rPr>
            </a:br>
            <a:endParaRPr lang="en-US" dirty="0">
              <a:effectLst/>
            </a:endParaRPr>
          </a:p>
          <a:p>
            <a:pPr marL="0" marR="0" fontAlgn="base">
              <a:spcBef>
                <a:spcPts val="0"/>
              </a:spcBef>
              <a:spcAft>
                <a:spcPts val="0"/>
              </a:spcAft>
            </a:pPr>
            <a:r>
              <a:rPr lang="en-US" sz="1800" dirty="0">
                <a:effectLst/>
                <a:latin typeface="Arial" panose="020B0604020202020204" pitchFamily="34" charset="0"/>
                <a:ea typeface="Times New Roman" panose="02020603050405020304" pitchFamily="18" charset="0"/>
              </a:rPr>
              <a:t>This coverage is supplementary and in most cases your health insurance will be billed first. You may be able to coordinate with your VSP benefits in order to help reduce out-of-pocket costs. If your VSP doctor doesn’t participate with your medical insurance plan, VSP has you covered with only the cost of your copay.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276980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800" b="1" u="sng" dirty="0"/>
              <a:t>Generic Script:</a:t>
            </a:r>
          </a:p>
          <a:p>
            <a:pPr marL="0" marR="0">
              <a:lnSpc>
                <a:spcPct val="107000"/>
              </a:lnSpc>
              <a:spcBef>
                <a:spcPts val="0"/>
              </a:spcBef>
              <a:spcAft>
                <a:spcPts val="800"/>
              </a:spcAft>
            </a:pPr>
            <a:r>
              <a:rPr lang="en-US" sz="1050" dirty="0">
                <a:effectLst/>
                <a:latin typeface="Arial" panose="020B0604020202020204" pitchFamily="34" charset="0"/>
                <a:ea typeface="Calibri" panose="020F0502020204030204" pitchFamily="34" charset="0"/>
                <a:cs typeface="Arial" panose="020B0604020202020204" pitchFamily="34" charset="0"/>
              </a:rPr>
              <a:t>You’ve seen the everyday savings is built your VSP Plan. Now let’s take a look at ways you can stack your savings.</a:t>
            </a:r>
            <a:endParaRPr lang="en-US" sz="1050" b="1" i="1"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How </a:t>
            </a:r>
            <a:r>
              <a:rPr lang="en-US" sz="1050" dirty="0">
                <a:effectLst/>
                <a:latin typeface="Arial" panose="020B0604020202020204" pitchFamily="34" charset="0"/>
                <a:ea typeface="Calibri" panose="020F0502020204030204" pitchFamily="34" charset="0"/>
                <a:cs typeface="Arial" panose="020B0604020202020204" pitchFamily="34" charset="0"/>
              </a:rPr>
              <a:t>about an extra $20 to save on featured frame brands?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50% </a:t>
            </a:r>
            <a:r>
              <a:rPr lang="en-US" sz="1050" dirty="0">
                <a:effectLst/>
                <a:latin typeface="Arial" panose="020B0604020202020204" pitchFamily="34" charset="0"/>
                <a:ea typeface="Calibri" panose="020F0502020204030204" pitchFamily="34" charset="0"/>
                <a:cs typeface="Arial" panose="020B0604020202020204" pitchFamily="34" charset="0"/>
              </a:rPr>
              <a:t>off additional pairs of glasses and sunglasses at Visionworks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Prefer </a:t>
            </a:r>
            <a:r>
              <a:rPr lang="en-US" sz="1050" dirty="0">
                <a:effectLst/>
                <a:latin typeface="Arial" panose="020B0604020202020204" pitchFamily="34" charset="0"/>
                <a:ea typeface="Calibri" panose="020F0502020204030204" pitchFamily="34" charset="0"/>
                <a:cs typeface="Arial" panose="020B0604020202020204" pitchFamily="34" charset="0"/>
              </a:rPr>
              <a:t>to shop online? VSP members save an average of $250 at Eyeconic – plus free shipping and returns.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Plus, </a:t>
            </a:r>
            <a:r>
              <a:rPr lang="en-US" sz="1050" dirty="0">
                <a:effectLst/>
                <a:latin typeface="Arial" panose="020B0604020202020204" pitchFamily="34" charset="0"/>
                <a:ea typeface="Calibri" panose="020F0502020204030204" pitchFamily="34" charset="0"/>
                <a:cs typeface="Arial" panose="020B0604020202020204" pitchFamily="34" charset="0"/>
              </a:rPr>
              <a:t>VSP members have access to Exclusive Member Extras like 60% off a pair of hearing aids from </a:t>
            </a:r>
            <a:r>
              <a:rPr lang="en-US" sz="1050" dirty="0" err="1">
                <a:effectLst/>
                <a:latin typeface="Arial" panose="020B0604020202020204" pitchFamily="34" charset="0"/>
                <a:ea typeface="Calibri" panose="020F0502020204030204" pitchFamily="34" charset="0"/>
                <a:cs typeface="Arial" panose="020B0604020202020204" pitchFamily="34" charset="0"/>
              </a:rPr>
              <a:t>TruHearing</a:t>
            </a:r>
            <a:r>
              <a:rPr lang="en-US" sz="1050" dirty="0">
                <a:effectLst/>
                <a:latin typeface="Arial" panose="020B0604020202020204" pitchFamily="34" charset="0"/>
                <a:ea typeface="Calibri" panose="020F0502020204030204" pitchFamily="34" charset="0"/>
                <a:cs typeface="Arial" panose="020B0604020202020204" pitchFamily="34" charset="0"/>
              </a:rPr>
              <a:t> and so much more.</a:t>
            </a:r>
            <a:endParaRPr lang="en-US" sz="1050" b="0" i="0" u="none" kern="1200" dirty="0">
              <a:solidFill>
                <a:schemeClr val="tx1"/>
              </a:solidFill>
              <a:effectLst/>
              <a:latin typeface="Arial" panose="020B0604020202020204" pitchFamily="34" charset="0"/>
              <a:ea typeface="+mn-ea"/>
              <a:cs typeface="+mn-cs"/>
            </a:endParaRPr>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b="0" i="0" u="none" dirty="0"/>
          </a:p>
          <a:p>
            <a:endParaRPr lang="en-PH" dirty="0"/>
          </a:p>
        </p:txBody>
      </p:sp>
    </p:spTree>
    <p:extLst>
      <p:ext uri="{BB962C8B-B14F-4D97-AF65-F5344CB8AC3E}">
        <p14:creationId xmlns:p14="http://schemas.microsoft.com/office/powerpoint/2010/main" val="345969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3200" b="1" u="sng" dirty="0"/>
              <a:t>Generic Script:</a:t>
            </a:r>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dirty="0">
                <a:solidFill>
                  <a:srgbClr val="000000"/>
                </a:solidFill>
                <a:effectLst/>
                <a:latin typeface="Arial" panose="020B0604020202020204" pitchFamily="34" charset="0"/>
                <a:ea typeface="Calibri" panose="020F0502020204030204" pitchFamily="34" charset="0"/>
              </a:rPr>
              <a:t>VSP was founded by doctors. That's why we make it so easy to find one that's right for you. With thousands of private practice doctors and over 700 Visionworks retail locations nationwide, getting the most out of your benefits is easy at a VSP Premier Edge location. Your benefits go further when you visit a Premier Edge location, with access to exclusive rebates and offers such as: Premier Edge promise - </a:t>
            </a:r>
            <a:r>
              <a:rPr lang="en-US" sz="2400" dirty="0">
                <a:effectLst/>
                <a:latin typeface="Arial" panose="020B0604020202020204" pitchFamily="34" charset="0"/>
                <a:ea typeface="Calibri" panose="020F0502020204030204" pitchFamily="34" charset="0"/>
              </a:rPr>
              <a:t>a worry-free eyewear guarantee.</a:t>
            </a:r>
            <a:r>
              <a:rPr lang="en-US" sz="2400" dirty="0">
                <a:solidFill>
                  <a:srgbClr val="000000"/>
                </a:solidFill>
                <a:effectLst/>
                <a:latin typeface="Arial" panose="020B0604020202020204" pitchFamily="34" charset="0"/>
                <a:ea typeface="Calibri" panose="020F0502020204030204" pitchFamily="34" charset="0"/>
              </a:rPr>
              <a:t> exclusive offers and savings, and advanced exam technology including digital retinal imaging and more. And if you prefer to shop online, you can choose from a variety of well-known name brands and contact lenses. Choose from over 70 eyewear brands and over 1600 styles. Eyeconic is a VSP-owned company, and the only website that seamlessly connects VSP vision benefits to a members’ account. By applying your vision benefits, you see savings in real time.</a:t>
            </a:r>
            <a:endParaRPr lang="en-US" sz="3200" b="1" u="sng" dirty="0"/>
          </a:p>
        </p:txBody>
      </p:sp>
    </p:spTree>
    <p:extLst>
      <p:ext uri="{BB962C8B-B14F-4D97-AF65-F5344CB8AC3E}">
        <p14:creationId xmlns:p14="http://schemas.microsoft.com/office/powerpoint/2010/main" val="12589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1050" b="1" u="sng" dirty="0"/>
              <a:t>Generic Script:</a:t>
            </a:r>
          </a:p>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rPr>
              <a:t>As a VSP-owned company, Eyeconic is the only website that seamlessly connects VSP vision benefits to a members’ account. By applying your vision benefits, you see savings in real time. Save time and money on quality eyewear with a few easy clicks. </a:t>
            </a:r>
          </a:p>
          <a:p>
            <a:pPr marL="0" marR="0">
              <a:lnSpc>
                <a:spcPct val="107000"/>
              </a:lnSpc>
              <a:spcBef>
                <a:spcPts val="0"/>
              </a:spcBef>
              <a:spcAft>
                <a:spcPts val="800"/>
              </a:spcAft>
            </a:pPr>
            <a:endParaRPr lang="en-US" sz="1050" b="0" i="0" kern="1200" dirty="0">
              <a:solidFill>
                <a:schemeClr val="tx1"/>
              </a:solidFill>
              <a:effectLst/>
              <a:latin typeface="Arial" panose="020B0604020202020204" pitchFamily="34" charset="0"/>
              <a:ea typeface="+mn-ea"/>
              <a:cs typeface="+mn-cs"/>
            </a:endParaRPr>
          </a:p>
          <a:p>
            <a:r>
              <a:rPr lang="en-US" sz="1050" b="0" i="0" kern="1200" dirty="0">
                <a:solidFill>
                  <a:schemeClr val="tx1"/>
                </a:solidFill>
                <a:effectLst/>
                <a:latin typeface="Arial" panose="020B0604020202020204" pitchFamily="34" charset="0"/>
                <a:ea typeface="+mn-ea"/>
                <a:cs typeface="+mn-cs"/>
              </a:rPr>
              <a:t>1. Connect your vision insurance </a:t>
            </a:r>
          </a:p>
          <a:p>
            <a:r>
              <a:rPr lang="en-US" sz="1050" b="0" i="0" kern="1200" dirty="0">
                <a:solidFill>
                  <a:schemeClr val="tx1"/>
                </a:solidFill>
                <a:effectLst/>
                <a:latin typeface="Arial" panose="020B0604020202020204" pitchFamily="34" charset="0"/>
                <a:ea typeface="+mn-ea"/>
                <a:cs typeface="+mn-cs"/>
              </a:rPr>
              <a:t>2. Select your product </a:t>
            </a:r>
          </a:p>
          <a:p>
            <a:r>
              <a:rPr lang="en-US" sz="1050" b="0" i="0" kern="1200" dirty="0">
                <a:solidFill>
                  <a:schemeClr val="tx1"/>
                </a:solidFill>
                <a:effectLst/>
                <a:latin typeface="Arial" panose="020B0604020202020204" pitchFamily="34" charset="0"/>
                <a:ea typeface="+mn-ea"/>
                <a:cs typeface="+mn-cs"/>
              </a:rPr>
              <a:t>3. Upload your prescription or provide your doctors contact information and we’ll take care of the rest.</a:t>
            </a:r>
          </a:p>
          <a:p>
            <a:endParaRPr lang="en-US" sz="1050" b="0" i="0" kern="1200" dirty="0">
              <a:solidFill>
                <a:schemeClr val="tx1"/>
              </a:solidFill>
              <a:effectLst/>
              <a:latin typeface="Arial" panose="020B0604020202020204" pitchFamily="34" charset="0"/>
              <a:ea typeface="+mn-ea"/>
              <a:cs typeface="+mn-cs"/>
            </a:endParaRPr>
          </a:p>
          <a:p>
            <a:r>
              <a:rPr lang="en-US" sz="1050" b="0" i="0" kern="1200" dirty="0">
                <a:solidFill>
                  <a:schemeClr val="tx1"/>
                </a:solidFill>
                <a:effectLst/>
                <a:latin typeface="Arial" panose="020B0604020202020204" pitchFamily="34" charset="0"/>
                <a:ea typeface="+mn-ea"/>
                <a:cs typeface="+mn-cs"/>
              </a:rPr>
              <a:t>Eyeconic offers a variety of well-known name brands and contact lenses. Choose from over 70 eyewear brands and over 1600 styles.</a:t>
            </a:r>
          </a:p>
          <a:p>
            <a:r>
              <a:rPr lang="en-US" sz="1050" b="0" i="0" kern="1200" dirty="0">
                <a:solidFill>
                  <a:schemeClr val="tx1"/>
                </a:solidFill>
                <a:effectLst/>
                <a:latin typeface="Arial" panose="020B0604020202020204" pitchFamily="34" charset="0"/>
                <a:ea typeface="+mn-ea"/>
                <a:cs typeface="+mn-cs"/>
              </a:rPr>
              <a:t> </a:t>
            </a:r>
          </a:p>
          <a:p>
            <a:endParaRPr lang="en-US" dirty="0"/>
          </a:p>
          <a:p>
            <a:endParaRPr lang="en-PH" dirty="0"/>
          </a:p>
        </p:txBody>
      </p:sp>
    </p:spTree>
    <p:extLst>
      <p:ext uri="{BB962C8B-B14F-4D97-AF65-F5344CB8AC3E}">
        <p14:creationId xmlns:p14="http://schemas.microsoft.com/office/powerpoint/2010/main" val="2381061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bin"/><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bin"/><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bin"/><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bin"/><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4.bin"/><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bin"/><Relationship Id="rId1" Type="http://schemas.openxmlformats.org/officeDocument/2006/relationships/slideMaster" Target="../slideMasters/slideMaster3.xml"/><Relationship Id="rId6" Type="http://schemas.openxmlformats.org/officeDocument/2006/relationships/image" Target="../media/image4.bin"/><Relationship Id="rId5" Type="http://schemas.openxmlformats.org/officeDocument/2006/relationships/image" Target="../media/image3.png"/><Relationship Id="rId4" Type="http://schemas.openxmlformats.org/officeDocument/2006/relationships/image" Target="../media/image11.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bin"/><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bin"/><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3205525" y="0"/>
            <a:ext cx="5938475" cy="51435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75" y="364859"/>
            <a:ext cx="1873193" cy="538908"/>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706374" y="1677490"/>
            <a:ext cx="4073488" cy="1534765"/>
          </a:xfrm>
        </p:spPr>
        <p:txBody>
          <a:bodyPr lIns="0" tIns="0" rIns="0" bIns="0" anchor="ctr">
            <a:normAutofit/>
          </a:bodyPr>
          <a:lstStyle>
            <a:lvl1pPr marL="0" indent="0">
              <a:spcBef>
                <a:spcPts val="0"/>
              </a:spcBef>
              <a:buFontTx/>
              <a:buNone/>
              <a:defRPr sz="3000" b="0">
                <a:solidFill>
                  <a:schemeClr val="tx2"/>
                </a:solidFill>
              </a:defRPr>
            </a:lvl1pPr>
          </a:lstStyle>
          <a:p>
            <a:pPr lvl="0"/>
            <a:r>
              <a:rPr lang="en-US" dirty="0"/>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706374" y="355244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706374" y="396392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4559300"/>
            <a:ext cx="2628900"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66899699"/>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svg="http://schemas.microsoft.com/office/drawing/2016/SVG/main" xmlns:a14="http://schemas.microsoft.com/office/drawing/2010/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4782312" y="4"/>
            <a:ext cx="4361688" cy="5143496"/>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457199" y="234086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457199" y="17007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457199" y="1177676"/>
            <a:ext cx="4429307" cy="461665"/>
          </a:xfrm>
        </p:spPr>
        <p:txBody>
          <a:bodyPr wrap="square">
            <a:spAutoFit/>
          </a:bodyPr>
          <a:lstStyle/>
          <a:p>
            <a:r>
              <a:rPr lang="en-US" dirty="0"/>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1878766" y="4798219"/>
            <a:ext cx="2693234"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577479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4652888"/>
            <a:ext cx="591239" cy="490611"/>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i="0" smtClean="0">
                <a:solidFill>
                  <a:schemeClr val="bg1"/>
                </a:solidFill>
                <a:latin typeface="Arial" panose="020B0604020202020204" pitchFamily="34" charset="0"/>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6317472" y="1"/>
            <a:ext cx="2826528" cy="51434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457200" y="0"/>
            <a:ext cx="5638799" cy="1123950"/>
          </a:xfrm>
        </p:spPr>
        <p:txBody>
          <a:bodyPr/>
          <a:lstStyle/>
          <a:p>
            <a:r>
              <a:rPr lang="en-US" dirty="0"/>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197100" y="4798219"/>
            <a:ext cx="38989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457199" y="1936237"/>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457199" y="1155707"/>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3665527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3947325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0178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457200" y="0"/>
            <a:ext cx="8229600" cy="112395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4565931" y="2854663"/>
            <a:ext cx="4031681"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BD013F5C-E5E2-7E1B-7DA2-AB8D0592C4AF}"/>
              </a:ext>
            </a:extLst>
          </p:cNvPr>
          <p:cNvSpPr/>
          <p:nvPr userDrawn="1"/>
        </p:nvSpPr>
        <p:spPr>
          <a:xfrm>
            <a:off x="537472" y="2854663"/>
            <a:ext cx="4031682"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97AC6A2B-2A3E-CC3F-E523-66A8EF2766BE}"/>
              </a:ext>
            </a:extLst>
          </p:cNvPr>
          <p:cNvSpPr/>
          <p:nvPr userDrawn="1"/>
        </p:nvSpPr>
        <p:spPr>
          <a:xfrm>
            <a:off x="4565932" y="1061617"/>
            <a:ext cx="4031680"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96114284-7CC1-3D71-EFDE-313A3D0EDD6F}"/>
              </a:ext>
            </a:extLst>
          </p:cNvPr>
          <p:cNvSpPr/>
          <p:nvPr userDrawn="1"/>
        </p:nvSpPr>
        <p:spPr>
          <a:xfrm>
            <a:off x="537472" y="1061617"/>
            <a:ext cx="4031682"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4569153" y="2854663"/>
            <a:ext cx="1764792" cy="1792224"/>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537471" y="2854663"/>
            <a:ext cx="1764792" cy="1792224"/>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2804395"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6830088"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4788697" y="1147648"/>
            <a:ext cx="1783455" cy="1434002"/>
          </a:xfrm>
        </p:spPr>
        <p:txBody>
          <a:bodyPr lIns="91440" rIns="91440" anchor="ctr" anchorCtr="0">
            <a:noAutofit/>
          </a:bodyPr>
          <a:lstStyle>
            <a:lvl1pPr algn="ctr">
              <a:buFontTx/>
              <a:buNone/>
              <a:defRPr sz="130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724551" y="1147648"/>
            <a:ext cx="1858382" cy="1434002"/>
          </a:xfrm>
        </p:spPr>
        <p:txBody>
          <a:bodyPr lIns="91440" rIns="91440" anchor="ctr" anchorCtr="0">
            <a:noAutofit/>
          </a:bodyPr>
          <a:lstStyle>
            <a:lvl1pPr algn="ctr">
              <a:buFontTx/>
              <a:buNone/>
              <a:defRPr sz="130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2521670" y="3058541"/>
            <a:ext cx="1783455" cy="1434002"/>
          </a:xfrm>
        </p:spPr>
        <p:txBody>
          <a:bodyPr lIns="91440" rIns="91440" anchor="ctr" anchorCtr="0">
            <a:noAutofit/>
          </a:bodyPr>
          <a:lstStyle>
            <a:lvl1pPr algn="ctr">
              <a:buFontTx/>
              <a:buNone/>
              <a:defRPr sz="135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6572152" y="3058541"/>
            <a:ext cx="1745506" cy="1434002"/>
          </a:xfrm>
        </p:spPr>
        <p:txBody>
          <a:bodyPr lIns="91440" rIns="91440" anchor="ctr" anchorCtr="0">
            <a:noAutofit/>
          </a:bodyPr>
          <a:lstStyle>
            <a:lvl1pPr algn="ctr">
              <a:buFontTx/>
              <a:buNone/>
              <a:defRPr sz="135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3687626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457200" y="0"/>
            <a:ext cx="8039100" cy="1123950"/>
          </a:xfrm>
        </p:spPr>
        <p:txBody>
          <a:bodyPr/>
          <a:lstStyle/>
          <a:p>
            <a:r>
              <a:rPr lang="en-US" dirty="0"/>
              <a:t>Click to edit Master title style</a:t>
            </a:r>
          </a:p>
        </p:txBody>
      </p:sp>
      <p:sp>
        <p:nvSpPr>
          <p:cNvPr id="3" name="Text Placeholder 34">
            <a:extLst>
              <a:ext uri="{FF2B5EF4-FFF2-40B4-BE49-F238E27FC236}">
                <a16:creationId xmlns:a16="http://schemas.microsoft.com/office/drawing/2014/main" id="{C374DF88-3EA5-F2C4-12D2-2431F6BD3A5F}"/>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custDataLst>
      <p:tags r:id="rId1"/>
    </p:custDataLst>
    <p:extLst>
      <p:ext uri="{BB962C8B-B14F-4D97-AF65-F5344CB8AC3E}">
        <p14:creationId xmlns:p14="http://schemas.microsoft.com/office/powerpoint/2010/main" val="589534858"/>
      </p:ext>
    </p:extLst>
  </p:cSld>
  <p:clrMapOvr>
    <a:masterClrMapping/>
  </p:clrMapOvr>
  <mc:AlternateContent xmlns:mc="http://schemas.openxmlformats.org/markup-compatibility/2006" xmlns:p14="http://schemas.microsoft.com/office/powerpoint/2010/main">
    <mc:Choice Requires="p14">
      <p:transition>
        <p14:pan dir="u"/>
      </p:transition>
    </mc:Choice>
    <mc:Fallback xmlns:p15="http://schemas.microsoft.com/office/powerpoint/2012/main" xmlns:a16="http://schemas.microsoft.com/office/drawing/2014/main" xmlns="">
      <p:transition>
        <p:fade/>
      </p:transition>
    </mc:Fallback>
  </mc:AlternateContent>
  <p:hf sldNum="0"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AB9E3F-A9EF-F406-9859-D95A7162AA72}"/>
              </a:ext>
            </a:extLst>
          </p:cNvPr>
          <p:cNvSpPr/>
          <p:nvPr userDrawn="1"/>
        </p:nvSpPr>
        <p:spPr>
          <a:xfrm flipH="1">
            <a:off x="4679092" y="2"/>
            <a:ext cx="4464909" cy="5143498"/>
          </a:xfrm>
          <a:custGeom>
            <a:avLst/>
            <a:gdLst>
              <a:gd name="connsiteX0" fmla="*/ 0 w 4464909"/>
              <a:gd name="connsiteY0" fmla="*/ 0 h 5143498"/>
              <a:gd name="connsiteX1" fmla="*/ 4464909 w 4464909"/>
              <a:gd name="connsiteY1" fmla="*/ 0 h 5143498"/>
              <a:gd name="connsiteX2" fmla="*/ 4464908 w 4464909"/>
              <a:gd name="connsiteY2" fmla="*/ 2763485 h 5143498"/>
              <a:gd name="connsiteX3" fmla="*/ 3461153 w 4464909"/>
              <a:gd name="connsiteY3" fmla="*/ 1024931 h 5143498"/>
              <a:gd name="connsiteX4" fmla="*/ 3363683 w 4464909"/>
              <a:gd name="connsiteY4" fmla="*/ 874229 h 5143498"/>
              <a:gd name="connsiteX5" fmla="*/ 3329193 w 4464909"/>
              <a:gd name="connsiteY5" fmla="*/ 831156 h 5143498"/>
              <a:gd name="connsiteX6" fmla="*/ 3314422 w 4464909"/>
              <a:gd name="connsiteY6" fmla="*/ 809235 h 5143498"/>
              <a:gd name="connsiteX7" fmla="*/ 3288678 w 4464909"/>
              <a:gd name="connsiteY7" fmla="*/ 780560 h 5143498"/>
              <a:gd name="connsiteX8" fmla="*/ 3253617 w 4464909"/>
              <a:gd name="connsiteY8" fmla="*/ 736775 h 5143498"/>
              <a:gd name="connsiteX9" fmla="*/ 3203192 w 4464909"/>
              <a:gd name="connsiteY9" fmla="*/ 685342 h 5143498"/>
              <a:gd name="connsiteX10" fmla="*/ 3154129 w 4464909"/>
              <a:gd name="connsiteY10" fmla="*/ 630694 h 5143498"/>
              <a:gd name="connsiteX11" fmla="*/ 1885618 w 4464909"/>
              <a:gd name="connsiteY11" fmla="*/ 137171 h 5143498"/>
              <a:gd name="connsiteX12" fmla="*/ 1055460 w 4464909"/>
              <a:gd name="connsiteY12" fmla="*/ 372110 h 5143498"/>
              <a:gd name="connsiteX13" fmla="*/ 412384 w 4464909"/>
              <a:gd name="connsiteY13" fmla="*/ 2767834 h 5143498"/>
              <a:gd name="connsiteX14" fmla="*/ 1566074 w 4464909"/>
              <a:gd name="connsiteY14" fmla="*/ 4766084 h 5143498"/>
              <a:gd name="connsiteX15" fmla="*/ 1564913 w 4464909"/>
              <a:gd name="connsiteY15" fmla="*/ 4766755 h 5143498"/>
              <a:gd name="connsiteX16" fmla="*/ 1782426 w 4464909"/>
              <a:gd name="connsiteY16" fmla="*/ 5143498 h 5143498"/>
              <a:gd name="connsiteX17" fmla="*/ 0 w 4464909"/>
              <a:gd name="connsiteY17" fmla="*/ 5143498 h 5143498"/>
              <a:gd name="connsiteX18" fmla="*/ 0 w 4464909"/>
              <a:gd name="connsiteY18" fmla="*/ 0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4909" h="5143498">
                <a:moveTo>
                  <a:pt x="0" y="0"/>
                </a:moveTo>
                <a:lnTo>
                  <a:pt x="4464909" y="0"/>
                </a:lnTo>
                <a:lnTo>
                  <a:pt x="4464908" y="2763485"/>
                </a:lnTo>
                <a:lnTo>
                  <a:pt x="3461153" y="1024931"/>
                </a:lnTo>
                <a:cubicBezTo>
                  <a:pt x="3430896" y="972525"/>
                  <a:pt x="3398339" y="922272"/>
                  <a:pt x="3363683" y="874229"/>
                </a:cubicBezTo>
                <a:lnTo>
                  <a:pt x="3329193" y="831156"/>
                </a:lnTo>
                <a:lnTo>
                  <a:pt x="3314422" y="809235"/>
                </a:lnTo>
                <a:lnTo>
                  <a:pt x="3288678" y="780560"/>
                </a:lnTo>
                <a:lnTo>
                  <a:pt x="3253617" y="736775"/>
                </a:lnTo>
                <a:lnTo>
                  <a:pt x="3203192" y="685342"/>
                </a:lnTo>
                <a:lnTo>
                  <a:pt x="3154129" y="630694"/>
                </a:lnTo>
                <a:cubicBezTo>
                  <a:pt x="2812672" y="299448"/>
                  <a:pt x="2352249" y="124887"/>
                  <a:pt x="1885618" y="137171"/>
                </a:cubicBezTo>
                <a:cubicBezTo>
                  <a:pt x="1602812" y="144616"/>
                  <a:pt x="1317726" y="220691"/>
                  <a:pt x="1055460" y="372110"/>
                </a:cubicBezTo>
                <a:cubicBezTo>
                  <a:pt x="216209" y="856652"/>
                  <a:pt x="-71725" y="1929332"/>
                  <a:pt x="412384" y="2767834"/>
                </a:cubicBezTo>
                <a:lnTo>
                  <a:pt x="1566074" y="4766084"/>
                </a:lnTo>
                <a:lnTo>
                  <a:pt x="1564913" y="4766755"/>
                </a:lnTo>
                <a:lnTo>
                  <a:pt x="1782426" y="5143498"/>
                </a:lnTo>
                <a:lnTo>
                  <a:pt x="0" y="51434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 name="Freeform 3">
            <a:extLst>
              <a:ext uri="{FF2B5EF4-FFF2-40B4-BE49-F238E27FC236}">
                <a16:creationId xmlns:a16="http://schemas.microsoft.com/office/drawing/2014/main" id="{7A5C9222-5D1D-04C5-EDAC-D78FDB004A45}"/>
              </a:ext>
            </a:extLst>
          </p:cNvPr>
          <p:cNvSpPr/>
          <p:nvPr userDrawn="1"/>
        </p:nvSpPr>
        <p:spPr>
          <a:xfrm flipH="1">
            <a:off x="3293533" y="2695493"/>
            <a:ext cx="1404822" cy="2448007"/>
          </a:xfrm>
          <a:custGeom>
            <a:avLst/>
            <a:gdLst>
              <a:gd name="connsiteX0" fmla="*/ 0 w 1380956"/>
              <a:gd name="connsiteY0" fmla="*/ 0 h 2394587"/>
              <a:gd name="connsiteX1" fmla="*/ 147019 w 1380956"/>
              <a:gd name="connsiteY1" fmla="*/ 254645 h 2394587"/>
              <a:gd name="connsiteX2" fmla="*/ 145851 w 1380956"/>
              <a:gd name="connsiteY2" fmla="*/ 255321 h 2394587"/>
              <a:gd name="connsiteX3" fmla="*/ 1380956 w 1380956"/>
              <a:gd name="connsiteY3" fmla="*/ 2394587 h 2394587"/>
              <a:gd name="connsiteX4" fmla="*/ 27701 w 1380956"/>
              <a:gd name="connsiteY4" fmla="*/ 2394587 h 2394587"/>
              <a:gd name="connsiteX5" fmla="*/ 7547 w 1380956"/>
              <a:gd name="connsiteY5" fmla="*/ 652407 h 2394587"/>
              <a:gd name="connsiteX6" fmla="*/ 7547 w 1380956"/>
              <a:gd name="connsiteY6" fmla="*/ 16965 h 2394587"/>
              <a:gd name="connsiteX7" fmla="*/ 46 w 1380956"/>
              <a:gd name="connsiteY7" fmla="*/ 3973 h 2394587"/>
              <a:gd name="connsiteX8" fmla="*/ 0 w 1380956"/>
              <a:gd name="connsiteY8" fmla="*/ 0 h 23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956" h="2394587">
                <a:moveTo>
                  <a:pt x="0" y="0"/>
                </a:moveTo>
                <a:lnTo>
                  <a:pt x="147019" y="254645"/>
                </a:lnTo>
                <a:lnTo>
                  <a:pt x="145851" y="255321"/>
                </a:lnTo>
                <a:lnTo>
                  <a:pt x="1380956" y="2394587"/>
                </a:lnTo>
                <a:lnTo>
                  <a:pt x="27701" y="2394587"/>
                </a:lnTo>
                <a:lnTo>
                  <a:pt x="7547" y="652407"/>
                </a:lnTo>
                <a:lnTo>
                  <a:pt x="7547" y="16965"/>
                </a:lnTo>
                <a:lnTo>
                  <a:pt x="46" y="397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7" name="Picture Placeholder 6">
            <a:extLst>
              <a:ext uri="{FF2B5EF4-FFF2-40B4-BE49-F238E27FC236}">
                <a16:creationId xmlns:a16="http://schemas.microsoft.com/office/drawing/2014/main" id="{A84EBE52-8024-B554-B8FC-2BF249AF44E5}"/>
              </a:ext>
            </a:extLst>
          </p:cNvPr>
          <p:cNvSpPr>
            <a:spLocks noGrp="1"/>
          </p:cNvSpPr>
          <p:nvPr>
            <p:ph type="pic" sz="quarter" idx="10"/>
          </p:nvPr>
        </p:nvSpPr>
        <p:spPr>
          <a:xfrm flipH="1">
            <a:off x="4679091" y="136720"/>
            <a:ext cx="4288666" cy="5008749"/>
          </a:xfrm>
          <a:custGeom>
            <a:avLst/>
            <a:gdLst>
              <a:gd name="connsiteX0" fmla="*/ 1708210 w 4276942"/>
              <a:gd name="connsiteY0" fmla="*/ 607 h 4995056"/>
              <a:gd name="connsiteX1" fmla="*/ 2945355 w 4276942"/>
              <a:gd name="connsiteY1" fmla="*/ 464450 h 4995056"/>
              <a:gd name="connsiteX2" fmla="*/ 3016386 w 4276942"/>
              <a:gd name="connsiteY2" fmla="*/ 536900 h 4995056"/>
              <a:gd name="connsiteX3" fmla="*/ 3101872 w 4276942"/>
              <a:gd name="connsiteY3" fmla="*/ 632118 h 4995056"/>
              <a:gd name="connsiteX4" fmla="*/ 3142387 w 4276942"/>
              <a:gd name="connsiteY4" fmla="*/ 682714 h 4995056"/>
              <a:gd name="connsiteX5" fmla="*/ 3264949 w 4276942"/>
              <a:gd name="connsiteY5" fmla="*/ 864611 h 4995056"/>
              <a:gd name="connsiteX6" fmla="*/ 4269441 w 4276942"/>
              <a:gd name="connsiteY6" fmla="*/ 2604442 h 4995056"/>
              <a:gd name="connsiteX7" fmla="*/ 4276942 w 4276942"/>
              <a:gd name="connsiteY7" fmla="*/ 3252876 h 4995056"/>
              <a:gd name="connsiteX8" fmla="*/ 4276942 w 4276942"/>
              <a:gd name="connsiteY8" fmla="*/ 4995056 h 4995056"/>
              <a:gd name="connsiteX9" fmla="*/ 1598160 w 4276942"/>
              <a:gd name="connsiteY9" fmla="*/ 4995056 h 4995056"/>
              <a:gd name="connsiteX10" fmla="*/ 1387505 w 4276942"/>
              <a:gd name="connsiteY10" fmla="*/ 4630191 h 4995056"/>
              <a:gd name="connsiteX11" fmla="*/ 1388666 w 4276942"/>
              <a:gd name="connsiteY11" fmla="*/ 4629520 h 4995056"/>
              <a:gd name="connsiteX12" fmla="*/ 234977 w 4276942"/>
              <a:gd name="connsiteY12" fmla="*/ 2631270 h 4995056"/>
              <a:gd name="connsiteX13" fmla="*/ 878052 w 4276942"/>
              <a:gd name="connsiteY13" fmla="*/ 235546 h 4995056"/>
              <a:gd name="connsiteX14" fmla="*/ 1708210 w 4276942"/>
              <a:gd name="connsiteY14" fmla="*/ 607 h 499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6942" h="4995056">
                <a:moveTo>
                  <a:pt x="1708210" y="607"/>
                </a:moveTo>
                <a:cubicBezTo>
                  <a:pt x="2160701" y="-11305"/>
                  <a:pt x="2607353" y="152476"/>
                  <a:pt x="2945355" y="464450"/>
                </a:cubicBezTo>
                <a:lnTo>
                  <a:pt x="3016386" y="536900"/>
                </a:lnTo>
                <a:lnTo>
                  <a:pt x="3101872" y="632118"/>
                </a:lnTo>
                <a:lnTo>
                  <a:pt x="3142387" y="682714"/>
                </a:lnTo>
                <a:lnTo>
                  <a:pt x="3264949" y="864611"/>
                </a:lnTo>
                <a:lnTo>
                  <a:pt x="4269441" y="2604442"/>
                </a:lnTo>
                <a:lnTo>
                  <a:pt x="4276942" y="3252876"/>
                </a:lnTo>
                <a:lnTo>
                  <a:pt x="4276942" y="4995056"/>
                </a:lnTo>
                <a:lnTo>
                  <a:pt x="1598160" y="4995056"/>
                </a:lnTo>
                <a:lnTo>
                  <a:pt x="1387505" y="4630191"/>
                </a:lnTo>
                <a:lnTo>
                  <a:pt x="1388666" y="4629520"/>
                </a:lnTo>
                <a:lnTo>
                  <a:pt x="234977" y="2631270"/>
                </a:lnTo>
                <a:cubicBezTo>
                  <a:pt x="-249133" y="1792768"/>
                  <a:pt x="38802" y="720089"/>
                  <a:pt x="878052" y="235546"/>
                </a:cubicBezTo>
                <a:cubicBezTo>
                  <a:pt x="1140318" y="84127"/>
                  <a:pt x="1425404" y="8052"/>
                  <a:pt x="1708210" y="607"/>
                </a:cubicBezTo>
                <a:close/>
              </a:path>
            </a:pathLst>
          </a:custGeom>
        </p:spPr>
        <p:txBody>
          <a:bodyPr wrap="square">
            <a:noAutofit/>
          </a:bodyPr>
          <a:lstStyle/>
          <a:p>
            <a:endParaRPr lang="en-US" dirty="0"/>
          </a:p>
        </p:txBody>
      </p:sp>
      <p:pic>
        <p:nvPicPr>
          <p:cNvPr id="9" name="Graphic 8">
            <a:extLst>
              <a:ext uri="{FF2B5EF4-FFF2-40B4-BE49-F238E27FC236}">
                <a16:creationId xmlns:a16="http://schemas.microsoft.com/office/drawing/2014/main" id="{1DA74289-5D49-55A5-8D98-5ABB6AED2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62876" y="4402770"/>
            <a:ext cx="397764" cy="365159"/>
          </a:xfrm>
          <a:prstGeom prst="rect">
            <a:avLst/>
          </a:prstGeom>
        </p:spPr>
      </p:pic>
      <p:sp>
        <p:nvSpPr>
          <p:cNvPr id="10" name="Title 1">
            <a:extLst>
              <a:ext uri="{FF2B5EF4-FFF2-40B4-BE49-F238E27FC236}">
                <a16:creationId xmlns:a16="http://schemas.microsoft.com/office/drawing/2014/main" id="{FCC654AC-3FCD-06F1-52D6-794D5DE5D272}"/>
              </a:ext>
            </a:extLst>
          </p:cNvPr>
          <p:cNvSpPr>
            <a:spLocks noGrp="1"/>
          </p:cNvSpPr>
          <p:nvPr>
            <p:ph type="title"/>
          </p:nvPr>
        </p:nvSpPr>
        <p:spPr>
          <a:xfrm>
            <a:off x="584400" y="1531605"/>
            <a:ext cx="3401809" cy="1754326"/>
          </a:xfrm>
        </p:spPr>
        <p:txBody>
          <a:bodyPr wrap="square" lIns="0" anchor="t" anchorCtr="0">
            <a:spAutoFit/>
          </a:bodyPr>
          <a:lstStyle>
            <a:lvl1pPr>
              <a:defRPr sz="4000">
                <a:solidFill>
                  <a:schemeClr val="tx2"/>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01C0EBC5-C9DD-01C9-C190-02AF42104753}"/>
              </a:ext>
            </a:extLst>
          </p:cNvPr>
          <p:cNvSpPr>
            <a:spLocks noGrp="1"/>
          </p:cNvSpPr>
          <p:nvPr>
            <p:ph sz="quarter" idx="12" hasCustomPrompt="1"/>
          </p:nvPr>
        </p:nvSpPr>
        <p:spPr>
          <a:xfrm>
            <a:off x="587575" y="3472259"/>
            <a:ext cx="2932866" cy="930511"/>
          </a:xfrm>
        </p:spPr>
        <p:txBody>
          <a:bodyPr wrap="square" lIns="0" anchor="t" anchorCtr="0">
            <a:spAutoFit/>
          </a:bodyPr>
          <a:lstStyle>
            <a:lvl1pPr marL="0" indent="0">
              <a:buNone/>
              <a:defRPr sz="1400" b="0">
                <a:solidFill>
                  <a:schemeClr val="tx2"/>
                </a:solidFill>
              </a:defRPr>
            </a:lvl1pPr>
          </a:lstStyle>
          <a:p>
            <a:pPr lvl="0"/>
            <a:r>
              <a:rPr lang="en-US"/>
              <a:t>Presenter Name</a:t>
            </a:r>
          </a:p>
          <a:p>
            <a:pPr lvl="0"/>
            <a:r>
              <a:rPr lang="en-US"/>
              <a:t>Presenter Title</a:t>
            </a:r>
          </a:p>
          <a:p>
            <a:pPr lvl="0"/>
            <a:r>
              <a:rPr lang="en-US"/>
              <a:t>Date</a:t>
            </a:r>
          </a:p>
        </p:txBody>
      </p:sp>
      <p:pic>
        <p:nvPicPr>
          <p:cNvPr id="12"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399" y="393780"/>
            <a:ext cx="1873193" cy="538908"/>
          </a:xfrm>
          <a:prstGeom prst="rect">
            <a:avLst/>
          </a:prstGeom>
        </p:spPr>
      </p:pic>
      <p:sp>
        <p:nvSpPr>
          <p:cNvPr id="3" name="Rectangle 2">
            <a:extLst>
              <a:ext uri="{FF2B5EF4-FFF2-40B4-BE49-F238E27FC236}">
                <a16:creationId xmlns:a16="http://schemas.microsoft.com/office/drawing/2014/main" id="{F85FEC78-C6FF-19C1-BABA-6B44334364A5}"/>
              </a:ext>
            </a:extLst>
          </p:cNvPr>
          <p:cNvSpPr/>
          <p:nvPr userDrawn="1"/>
        </p:nvSpPr>
        <p:spPr>
          <a:xfrm>
            <a:off x="-80970" y="4572001"/>
            <a:ext cx="1873193" cy="571499"/>
          </a:xfrm>
          <a:prstGeom prst="rect">
            <a:avLst/>
          </a:prstGeom>
          <a:solidFill>
            <a:srgbClr val="F0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8377323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AB9E3F-A9EF-F406-9859-D95A7162AA72}"/>
              </a:ext>
            </a:extLst>
          </p:cNvPr>
          <p:cNvSpPr/>
          <p:nvPr userDrawn="1"/>
        </p:nvSpPr>
        <p:spPr>
          <a:xfrm flipH="1">
            <a:off x="4679092" y="2"/>
            <a:ext cx="4464909" cy="5143498"/>
          </a:xfrm>
          <a:custGeom>
            <a:avLst/>
            <a:gdLst>
              <a:gd name="connsiteX0" fmla="*/ 0 w 4464909"/>
              <a:gd name="connsiteY0" fmla="*/ 0 h 5143498"/>
              <a:gd name="connsiteX1" fmla="*/ 4464909 w 4464909"/>
              <a:gd name="connsiteY1" fmla="*/ 0 h 5143498"/>
              <a:gd name="connsiteX2" fmla="*/ 4464908 w 4464909"/>
              <a:gd name="connsiteY2" fmla="*/ 2763485 h 5143498"/>
              <a:gd name="connsiteX3" fmla="*/ 3461153 w 4464909"/>
              <a:gd name="connsiteY3" fmla="*/ 1024931 h 5143498"/>
              <a:gd name="connsiteX4" fmla="*/ 3363683 w 4464909"/>
              <a:gd name="connsiteY4" fmla="*/ 874229 h 5143498"/>
              <a:gd name="connsiteX5" fmla="*/ 3329193 w 4464909"/>
              <a:gd name="connsiteY5" fmla="*/ 831156 h 5143498"/>
              <a:gd name="connsiteX6" fmla="*/ 3314422 w 4464909"/>
              <a:gd name="connsiteY6" fmla="*/ 809235 h 5143498"/>
              <a:gd name="connsiteX7" fmla="*/ 3288678 w 4464909"/>
              <a:gd name="connsiteY7" fmla="*/ 780560 h 5143498"/>
              <a:gd name="connsiteX8" fmla="*/ 3253617 w 4464909"/>
              <a:gd name="connsiteY8" fmla="*/ 736775 h 5143498"/>
              <a:gd name="connsiteX9" fmla="*/ 3203192 w 4464909"/>
              <a:gd name="connsiteY9" fmla="*/ 685342 h 5143498"/>
              <a:gd name="connsiteX10" fmla="*/ 3154129 w 4464909"/>
              <a:gd name="connsiteY10" fmla="*/ 630694 h 5143498"/>
              <a:gd name="connsiteX11" fmla="*/ 1885618 w 4464909"/>
              <a:gd name="connsiteY11" fmla="*/ 137171 h 5143498"/>
              <a:gd name="connsiteX12" fmla="*/ 1055460 w 4464909"/>
              <a:gd name="connsiteY12" fmla="*/ 372110 h 5143498"/>
              <a:gd name="connsiteX13" fmla="*/ 412384 w 4464909"/>
              <a:gd name="connsiteY13" fmla="*/ 2767834 h 5143498"/>
              <a:gd name="connsiteX14" fmla="*/ 1566074 w 4464909"/>
              <a:gd name="connsiteY14" fmla="*/ 4766084 h 5143498"/>
              <a:gd name="connsiteX15" fmla="*/ 1564913 w 4464909"/>
              <a:gd name="connsiteY15" fmla="*/ 4766755 h 5143498"/>
              <a:gd name="connsiteX16" fmla="*/ 1782426 w 4464909"/>
              <a:gd name="connsiteY16" fmla="*/ 5143498 h 5143498"/>
              <a:gd name="connsiteX17" fmla="*/ 0 w 4464909"/>
              <a:gd name="connsiteY17" fmla="*/ 5143498 h 5143498"/>
              <a:gd name="connsiteX18" fmla="*/ 0 w 4464909"/>
              <a:gd name="connsiteY18" fmla="*/ 0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4909" h="5143498">
                <a:moveTo>
                  <a:pt x="0" y="0"/>
                </a:moveTo>
                <a:lnTo>
                  <a:pt x="4464909" y="0"/>
                </a:lnTo>
                <a:lnTo>
                  <a:pt x="4464908" y="2763485"/>
                </a:lnTo>
                <a:lnTo>
                  <a:pt x="3461153" y="1024931"/>
                </a:lnTo>
                <a:cubicBezTo>
                  <a:pt x="3430896" y="972525"/>
                  <a:pt x="3398339" y="922272"/>
                  <a:pt x="3363683" y="874229"/>
                </a:cubicBezTo>
                <a:lnTo>
                  <a:pt x="3329193" y="831156"/>
                </a:lnTo>
                <a:lnTo>
                  <a:pt x="3314422" y="809235"/>
                </a:lnTo>
                <a:lnTo>
                  <a:pt x="3288678" y="780560"/>
                </a:lnTo>
                <a:lnTo>
                  <a:pt x="3253617" y="736775"/>
                </a:lnTo>
                <a:lnTo>
                  <a:pt x="3203192" y="685342"/>
                </a:lnTo>
                <a:lnTo>
                  <a:pt x="3154129" y="630694"/>
                </a:lnTo>
                <a:cubicBezTo>
                  <a:pt x="2812672" y="299448"/>
                  <a:pt x="2352249" y="124887"/>
                  <a:pt x="1885618" y="137171"/>
                </a:cubicBezTo>
                <a:cubicBezTo>
                  <a:pt x="1602812" y="144616"/>
                  <a:pt x="1317726" y="220691"/>
                  <a:pt x="1055460" y="372110"/>
                </a:cubicBezTo>
                <a:cubicBezTo>
                  <a:pt x="216209" y="856652"/>
                  <a:pt x="-71725" y="1929332"/>
                  <a:pt x="412384" y="2767834"/>
                </a:cubicBezTo>
                <a:lnTo>
                  <a:pt x="1566074" y="4766084"/>
                </a:lnTo>
                <a:lnTo>
                  <a:pt x="1564913" y="4766755"/>
                </a:lnTo>
                <a:lnTo>
                  <a:pt x="1782426" y="5143498"/>
                </a:lnTo>
                <a:lnTo>
                  <a:pt x="0" y="51434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7" name="Picture Placeholder 6">
            <a:extLst>
              <a:ext uri="{FF2B5EF4-FFF2-40B4-BE49-F238E27FC236}">
                <a16:creationId xmlns:a16="http://schemas.microsoft.com/office/drawing/2014/main" id="{A84EBE52-8024-B554-B8FC-2BF249AF44E5}"/>
              </a:ext>
            </a:extLst>
          </p:cNvPr>
          <p:cNvSpPr>
            <a:spLocks noGrp="1"/>
          </p:cNvSpPr>
          <p:nvPr>
            <p:ph type="pic" sz="quarter" idx="10"/>
          </p:nvPr>
        </p:nvSpPr>
        <p:spPr>
          <a:xfrm flipH="1">
            <a:off x="4679091" y="136720"/>
            <a:ext cx="4288666" cy="5008749"/>
          </a:xfrm>
          <a:custGeom>
            <a:avLst/>
            <a:gdLst>
              <a:gd name="connsiteX0" fmla="*/ 1708210 w 4276942"/>
              <a:gd name="connsiteY0" fmla="*/ 607 h 4995056"/>
              <a:gd name="connsiteX1" fmla="*/ 2945355 w 4276942"/>
              <a:gd name="connsiteY1" fmla="*/ 464450 h 4995056"/>
              <a:gd name="connsiteX2" fmla="*/ 3016386 w 4276942"/>
              <a:gd name="connsiteY2" fmla="*/ 536900 h 4995056"/>
              <a:gd name="connsiteX3" fmla="*/ 3101872 w 4276942"/>
              <a:gd name="connsiteY3" fmla="*/ 632118 h 4995056"/>
              <a:gd name="connsiteX4" fmla="*/ 3142387 w 4276942"/>
              <a:gd name="connsiteY4" fmla="*/ 682714 h 4995056"/>
              <a:gd name="connsiteX5" fmla="*/ 3264949 w 4276942"/>
              <a:gd name="connsiteY5" fmla="*/ 864611 h 4995056"/>
              <a:gd name="connsiteX6" fmla="*/ 4269441 w 4276942"/>
              <a:gd name="connsiteY6" fmla="*/ 2604442 h 4995056"/>
              <a:gd name="connsiteX7" fmla="*/ 4276942 w 4276942"/>
              <a:gd name="connsiteY7" fmla="*/ 3252876 h 4995056"/>
              <a:gd name="connsiteX8" fmla="*/ 4276942 w 4276942"/>
              <a:gd name="connsiteY8" fmla="*/ 4995056 h 4995056"/>
              <a:gd name="connsiteX9" fmla="*/ 1598160 w 4276942"/>
              <a:gd name="connsiteY9" fmla="*/ 4995056 h 4995056"/>
              <a:gd name="connsiteX10" fmla="*/ 1387505 w 4276942"/>
              <a:gd name="connsiteY10" fmla="*/ 4630191 h 4995056"/>
              <a:gd name="connsiteX11" fmla="*/ 1388666 w 4276942"/>
              <a:gd name="connsiteY11" fmla="*/ 4629520 h 4995056"/>
              <a:gd name="connsiteX12" fmla="*/ 234977 w 4276942"/>
              <a:gd name="connsiteY12" fmla="*/ 2631270 h 4995056"/>
              <a:gd name="connsiteX13" fmla="*/ 878052 w 4276942"/>
              <a:gd name="connsiteY13" fmla="*/ 235546 h 4995056"/>
              <a:gd name="connsiteX14" fmla="*/ 1708210 w 4276942"/>
              <a:gd name="connsiteY14" fmla="*/ 607 h 499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6942" h="4995056">
                <a:moveTo>
                  <a:pt x="1708210" y="607"/>
                </a:moveTo>
                <a:cubicBezTo>
                  <a:pt x="2160701" y="-11305"/>
                  <a:pt x="2607353" y="152476"/>
                  <a:pt x="2945355" y="464450"/>
                </a:cubicBezTo>
                <a:lnTo>
                  <a:pt x="3016386" y="536900"/>
                </a:lnTo>
                <a:lnTo>
                  <a:pt x="3101872" y="632118"/>
                </a:lnTo>
                <a:lnTo>
                  <a:pt x="3142387" y="682714"/>
                </a:lnTo>
                <a:lnTo>
                  <a:pt x="3264949" y="864611"/>
                </a:lnTo>
                <a:lnTo>
                  <a:pt x="4269441" y="2604442"/>
                </a:lnTo>
                <a:lnTo>
                  <a:pt x="4276942" y="3252876"/>
                </a:lnTo>
                <a:lnTo>
                  <a:pt x="4276942" y="4995056"/>
                </a:lnTo>
                <a:lnTo>
                  <a:pt x="1598160" y="4995056"/>
                </a:lnTo>
                <a:lnTo>
                  <a:pt x="1387505" y="4630191"/>
                </a:lnTo>
                <a:lnTo>
                  <a:pt x="1388666" y="4629520"/>
                </a:lnTo>
                <a:lnTo>
                  <a:pt x="234977" y="2631270"/>
                </a:lnTo>
                <a:cubicBezTo>
                  <a:pt x="-249133" y="1792768"/>
                  <a:pt x="38802" y="720089"/>
                  <a:pt x="878052" y="235546"/>
                </a:cubicBezTo>
                <a:cubicBezTo>
                  <a:pt x="1140318" y="84127"/>
                  <a:pt x="1425404" y="8052"/>
                  <a:pt x="1708210" y="607"/>
                </a:cubicBezTo>
                <a:close/>
              </a:path>
            </a:pathLst>
          </a:custGeom>
        </p:spPr>
        <p:txBody>
          <a:bodyPr wrap="square">
            <a:noAutofit/>
          </a:bodyPr>
          <a:lstStyle/>
          <a:p>
            <a:endParaRPr lang="en-US" dirty="0"/>
          </a:p>
        </p:txBody>
      </p:sp>
      <p:pic>
        <p:nvPicPr>
          <p:cNvPr id="9" name="Graphic 8">
            <a:extLst>
              <a:ext uri="{FF2B5EF4-FFF2-40B4-BE49-F238E27FC236}">
                <a16:creationId xmlns:a16="http://schemas.microsoft.com/office/drawing/2014/main" id="{1DA74289-5D49-55A5-8D98-5ABB6AED2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62876" y="4402770"/>
            <a:ext cx="397764" cy="365159"/>
          </a:xfrm>
          <a:prstGeom prst="rect">
            <a:avLst/>
          </a:prstGeom>
        </p:spPr>
      </p:pic>
      <p:sp>
        <p:nvSpPr>
          <p:cNvPr id="10" name="Title 1">
            <a:extLst>
              <a:ext uri="{FF2B5EF4-FFF2-40B4-BE49-F238E27FC236}">
                <a16:creationId xmlns:a16="http://schemas.microsoft.com/office/drawing/2014/main" id="{FCC654AC-3FCD-06F1-52D6-794D5DE5D272}"/>
              </a:ext>
            </a:extLst>
          </p:cNvPr>
          <p:cNvSpPr>
            <a:spLocks noGrp="1"/>
          </p:cNvSpPr>
          <p:nvPr>
            <p:ph type="title"/>
          </p:nvPr>
        </p:nvSpPr>
        <p:spPr>
          <a:xfrm>
            <a:off x="584400" y="1531605"/>
            <a:ext cx="3401809" cy="1754326"/>
          </a:xfrm>
        </p:spPr>
        <p:txBody>
          <a:bodyPr wrap="square" lIns="0" anchor="t" anchorCtr="0">
            <a:spAutoFit/>
          </a:bodyPr>
          <a:lstStyle>
            <a:lvl1pPr>
              <a:defRPr sz="4000">
                <a:solidFill>
                  <a:schemeClr val="tx2"/>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01C0EBC5-C9DD-01C9-C190-02AF42104753}"/>
              </a:ext>
            </a:extLst>
          </p:cNvPr>
          <p:cNvSpPr>
            <a:spLocks noGrp="1"/>
          </p:cNvSpPr>
          <p:nvPr>
            <p:ph sz="quarter" idx="12" hasCustomPrompt="1"/>
          </p:nvPr>
        </p:nvSpPr>
        <p:spPr>
          <a:xfrm>
            <a:off x="587575" y="3472259"/>
            <a:ext cx="2932866" cy="930511"/>
          </a:xfrm>
        </p:spPr>
        <p:txBody>
          <a:bodyPr wrap="square" lIns="0" anchor="t" anchorCtr="0">
            <a:spAutoFit/>
          </a:bodyPr>
          <a:lstStyle>
            <a:lvl1pPr marL="0" indent="0">
              <a:buNone/>
              <a:defRPr sz="1400" b="0">
                <a:solidFill>
                  <a:schemeClr val="tx2"/>
                </a:solidFill>
              </a:defRPr>
            </a:lvl1pPr>
          </a:lstStyle>
          <a:p>
            <a:pPr lvl="0"/>
            <a:r>
              <a:rPr lang="en-US"/>
              <a:t>Presenter Name</a:t>
            </a:r>
          </a:p>
          <a:p>
            <a:pPr lvl="0"/>
            <a:r>
              <a:rPr lang="en-US"/>
              <a:t>Presenter Title</a:t>
            </a:r>
          </a:p>
          <a:p>
            <a:pPr lvl="0"/>
            <a:r>
              <a:rPr lang="en-US"/>
              <a:t>Date</a:t>
            </a:r>
          </a:p>
        </p:txBody>
      </p:sp>
      <p:sp>
        <p:nvSpPr>
          <p:cNvPr id="3" name="Rectangle 2">
            <a:extLst>
              <a:ext uri="{FF2B5EF4-FFF2-40B4-BE49-F238E27FC236}">
                <a16:creationId xmlns:a16="http://schemas.microsoft.com/office/drawing/2014/main" id="{F85FEC78-C6FF-19C1-BABA-6B44334364A5}"/>
              </a:ext>
            </a:extLst>
          </p:cNvPr>
          <p:cNvSpPr/>
          <p:nvPr userDrawn="1"/>
        </p:nvSpPr>
        <p:spPr>
          <a:xfrm>
            <a:off x="-80970" y="4572001"/>
            <a:ext cx="1873193" cy="571499"/>
          </a:xfrm>
          <a:prstGeom prst="rect">
            <a:avLst/>
          </a:prstGeom>
          <a:solidFill>
            <a:srgbClr val="F0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34BB3E91-BBFD-5DDF-0604-5EFD17A6C2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400" y="522809"/>
            <a:ext cx="1271347" cy="365760"/>
          </a:xfrm>
          <a:prstGeom prst="rect">
            <a:avLst/>
          </a:prstGeom>
        </p:spPr>
      </p:pic>
      <p:sp>
        <p:nvSpPr>
          <p:cNvPr id="6" name="Picture Placeholder 3">
            <a:extLst>
              <a:ext uri="{FF2B5EF4-FFF2-40B4-BE49-F238E27FC236}">
                <a16:creationId xmlns:a16="http://schemas.microsoft.com/office/drawing/2014/main" id="{0C095939-0D99-ACF9-3095-02143E1A1CA1}"/>
              </a:ext>
            </a:extLst>
          </p:cNvPr>
          <p:cNvSpPr>
            <a:spLocks noGrp="1"/>
          </p:cNvSpPr>
          <p:nvPr>
            <p:ph type="pic" sz="quarter" idx="24" hasCustomPrompt="1"/>
          </p:nvPr>
        </p:nvSpPr>
        <p:spPr>
          <a:xfrm>
            <a:off x="2453750" y="522809"/>
            <a:ext cx="1146299" cy="365760"/>
          </a:xfrm>
          <a:prstGeom prst="rect">
            <a:avLst/>
          </a:prstGeom>
          <a:noFill/>
        </p:spPr>
        <p:txBody>
          <a:bodyPr anchor="ctr"/>
          <a:lstStyle>
            <a:lvl1pPr marL="0" indent="0" algn="ctr">
              <a:buNone/>
              <a:defRPr sz="700" b="1"/>
            </a:lvl1pPr>
          </a:lstStyle>
          <a:p>
            <a:r>
              <a:rPr lang="en-US" dirty="0"/>
              <a:t>Client logo</a:t>
            </a:r>
            <a:endParaRPr lang="en-PH" dirty="0"/>
          </a:p>
        </p:txBody>
      </p:sp>
      <p:cxnSp>
        <p:nvCxnSpPr>
          <p:cNvPr id="8" name="Straight Connector 7">
            <a:extLst>
              <a:ext uri="{FF2B5EF4-FFF2-40B4-BE49-F238E27FC236}">
                <a16:creationId xmlns:a16="http://schemas.microsoft.com/office/drawing/2014/main" id="{7EEA6D13-7F8F-AA40-7FD8-C5F816AEF81D}"/>
              </a:ext>
            </a:extLst>
          </p:cNvPr>
          <p:cNvCxnSpPr>
            <a:cxnSpLocks/>
          </p:cNvCxnSpPr>
          <p:nvPr userDrawn="1"/>
        </p:nvCxnSpPr>
        <p:spPr>
          <a:xfrm flipV="1">
            <a:off x="2126609" y="522809"/>
            <a:ext cx="0" cy="36576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7EA63116-5022-BCDF-09B8-117C7AB14D15}"/>
              </a:ext>
            </a:extLst>
          </p:cNvPr>
          <p:cNvSpPr/>
          <p:nvPr userDrawn="1"/>
        </p:nvSpPr>
        <p:spPr>
          <a:xfrm flipH="1">
            <a:off x="3293533" y="2695493"/>
            <a:ext cx="1404822" cy="2448007"/>
          </a:xfrm>
          <a:custGeom>
            <a:avLst/>
            <a:gdLst>
              <a:gd name="connsiteX0" fmla="*/ 0 w 1380956"/>
              <a:gd name="connsiteY0" fmla="*/ 0 h 2394587"/>
              <a:gd name="connsiteX1" fmla="*/ 147019 w 1380956"/>
              <a:gd name="connsiteY1" fmla="*/ 254645 h 2394587"/>
              <a:gd name="connsiteX2" fmla="*/ 145851 w 1380956"/>
              <a:gd name="connsiteY2" fmla="*/ 255321 h 2394587"/>
              <a:gd name="connsiteX3" fmla="*/ 1380956 w 1380956"/>
              <a:gd name="connsiteY3" fmla="*/ 2394587 h 2394587"/>
              <a:gd name="connsiteX4" fmla="*/ 27701 w 1380956"/>
              <a:gd name="connsiteY4" fmla="*/ 2394587 h 2394587"/>
              <a:gd name="connsiteX5" fmla="*/ 7547 w 1380956"/>
              <a:gd name="connsiteY5" fmla="*/ 652407 h 2394587"/>
              <a:gd name="connsiteX6" fmla="*/ 7547 w 1380956"/>
              <a:gd name="connsiteY6" fmla="*/ 16965 h 2394587"/>
              <a:gd name="connsiteX7" fmla="*/ 46 w 1380956"/>
              <a:gd name="connsiteY7" fmla="*/ 3973 h 2394587"/>
              <a:gd name="connsiteX8" fmla="*/ 0 w 1380956"/>
              <a:gd name="connsiteY8" fmla="*/ 0 h 23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956" h="2394587">
                <a:moveTo>
                  <a:pt x="0" y="0"/>
                </a:moveTo>
                <a:lnTo>
                  <a:pt x="147019" y="254645"/>
                </a:lnTo>
                <a:lnTo>
                  <a:pt x="145851" y="255321"/>
                </a:lnTo>
                <a:lnTo>
                  <a:pt x="1380956" y="2394587"/>
                </a:lnTo>
                <a:lnTo>
                  <a:pt x="27701" y="2394587"/>
                </a:lnTo>
                <a:lnTo>
                  <a:pt x="7547" y="652407"/>
                </a:lnTo>
                <a:lnTo>
                  <a:pt x="7547" y="16965"/>
                </a:lnTo>
                <a:lnTo>
                  <a:pt x="46" y="397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2381362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AE2E-2628-DC47-B9B9-94FE3A9BD8AD}"/>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1" y="1238250"/>
            <a:ext cx="8229599"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F304E454-B9D6-C040-EF4C-7DADDCB87140}"/>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1968519936"/>
      </p:ext>
    </p:extLst>
  </p:cSld>
  <p:clrMapOvr>
    <a:masterClrMapping/>
  </p:clrMapOvr>
  <p:hf sldNum="0" hdr="0" ftr="0" dt="0"/>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Sl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1F6-3796-4348-9200-19851C33D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457202" y="1242062"/>
            <a:ext cx="3977639" cy="3314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4709163" y="1238252"/>
            <a:ext cx="3977639" cy="3314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DAA1F61A-D03A-B8B9-A8F1-5443175182BA}"/>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36201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Slide Left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27A4436-AD0D-4EC1-1971-1CE0AAC95619}"/>
              </a:ext>
            </a:extLst>
          </p:cNvPr>
          <p:cNvSpPr>
            <a:spLocks noGrp="1"/>
          </p:cNvSpPr>
          <p:nvPr>
            <p:ph type="pic" sz="quarter" idx="13"/>
          </p:nvPr>
        </p:nvSpPr>
        <p:spPr>
          <a:xfrm>
            <a:off x="1" y="0"/>
            <a:ext cx="4425043" cy="5143500"/>
          </a:xfrm>
          <a:custGeom>
            <a:avLst/>
            <a:gdLst>
              <a:gd name="connsiteX0" fmla="*/ 0 w 5900057"/>
              <a:gd name="connsiteY0" fmla="*/ 0 h 6858000"/>
              <a:gd name="connsiteX1" fmla="*/ 3789438 w 5900057"/>
              <a:gd name="connsiteY1" fmla="*/ 0 h 6858000"/>
              <a:gd name="connsiteX2" fmla="*/ 3978136 w 5900057"/>
              <a:gd name="connsiteY2" fmla="*/ 48507 h 6858000"/>
              <a:gd name="connsiteX3" fmla="*/ 5900057 w 5900057"/>
              <a:gd name="connsiteY3" fmla="*/ 2661755 h 6858000"/>
              <a:gd name="connsiteX4" fmla="*/ 5900057 w 5900057"/>
              <a:gd name="connsiteY4" fmla="*/ 5447126 h 6858000"/>
              <a:gd name="connsiteX5" fmla="*/ 5900055 w 5900057"/>
              <a:gd name="connsiteY5" fmla="*/ 5447126 h 6858000"/>
              <a:gd name="connsiteX6" fmla="*/ 5900055 w 5900057"/>
              <a:gd name="connsiteY6" fmla="*/ 6858000 h 6858000"/>
              <a:gd name="connsiteX7" fmla="*/ 448359 w 5900057"/>
              <a:gd name="connsiteY7" fmla="*/ 6858000 h 6858000"/>
              <a:gd name="connsiteX8" fmla="*/ 788839 w 5900057"/>
              <a:gd name="connsiteY8" fmla="*/ 6517216 h 6858000"/>
              <a:gd name="connsiteX9" fmla="*/ 448359 w 5900057"/>
              <a:gd name="connsiteY9" fmla="*/ 6176433 h 6858000"/>
              <a:gd name="connsiteX10" fmla="*/ 0 w 5900057"/>
              <a:gd name="connsiteY10" fmla="*/ 6176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0057" h="6858000">
                <a:moveTo>
                  <a:pt x="0" y="0"/>
                </a:moveTo>
                <a:lnTo>
                  <a:pt x="3789438" y="0"/>
                </a:lnTo>
                <a:lnTo>
                  <a:pt x="3978136" y="48507"/>
                </a:lnTo>
                <a:cubicBezTo>
                  <a:pt x="5091087" y="394576"/>
                  <a:pt x="5900057" y="1432656"/>
                  <a:pt x="5900057" y="2661755"/>
                </a:cubicBezTo>
                <a:lnTo>
                  <a:pt x="5900057" y="5447126"/>
                </a:lnTo>
                <a:lnTo>
                  <a:pt x="5900055" y="5447126"/>
                </a:lnTo>
                <a:lnTo>
                  <a:pt x="5900055" y="6858000"/>
                </a:lnTo>
                <a:lnTo>
                  <a:pt x="448359" y="6858000"/>
                </a:lnTo>
                <a:cubicBezTo>
                  <a:pt x="636390" y="6858000"/>
                  <a:pt x="788839" y="6705415"/>
                  <a:pt x="788839" y="6517216"/>
                </a:cubicBezTo>
                <a:cubicBezTo>
                  <a:pt x="788839" y="6329018"/>
                  <a:pt x="636390" y="6176433"/>
                  <a:pt x="448359" y="6176433"/>
                </a:cubicBezTo>
                <a:lnTo>
                  <a:pt x="0" y="6176433"/>
                </a:lnTo>
                <a:close/>
              </a:path>
            </a:pathLst>
          </a:custGeom>
        </p:spPr>
        <p:txBody>
          <a:bodyPr wrap="square">
            <a:noAutofit/>
          </a:body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 name="Title 3">
            <a:extLst>
              <a:ext uri="{FF2B5EF4-FFF2-40B4-BE49-F238E27FC236}">
                <a16:creationId xmlns:a16="http://schemas.microsoft.com/office/drawing/2014/main" id="{9CA78EC1-2ABE-6E8B-7C7A-1C5423AAF660}"/>
              </a:ext>
            </a:extLst>
          </p:cNvPr>
          <p:cNvSpPr>
            <a:spLocks noGrp="1"/>
          </p:cNvSpPr>
          <p:nvPr>
            <p:ph type="title"/>
          </p:nvPr>
        </p:nvSpPr>
        <p:spPr>
          <a:xfrm>
            <a:off x="4572000" y="993010"/>
            <a:ext cx="4114800" cy="830997"/>
          </a:xfrm>
        </p:spPr>
        <p:txBody>
          <a:bodyPr>
            <a:spAutoFit/>
          </a:bodyPr>
          <a:lstStyle/>
          <a:p>
            <a:r>
              <a:rPr lang="en-US" dirty="0"/>
              <a:t>Click to edit Master title style</a:t>
            </a:r>
          </a:p>
        </p:txBody>
      </p:sp>
      <p:sp>
        <p:nvSpPr>
          <p:cNvPr id="3" name="Text Placeholder 34">
            <a:extLst>
              <a:ext uri="{FF2B5EF4-FFF2-40B4-BE49-F238E27FC236}">
                <a16:creationId xmlns:a16="http://schemas.microsoft.com/office/drawing/2014/main" id="{5B756D63-18F5-5331-32C6-96A7AF6AC635}"/>
              </a:ext>
            </a:extLst>
          </p:cNvPr>
          <p:cNvSpPr>
            <a:spLocks noGrp="1"/>
          </p:cNvSpPr>
          <p:nvPr>
            <p:ph type="body" sz="quarter" idx="12" hasCustomPrompt="1"/>
          </p:nvPr>
        </p:nvSpPr>
        <p:spPr>
          <a:xfrm>
            <a:off x="4572000" y="4798219"/>
            <a:ext cx="41148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1F30821F-C8E5-4F52-7B90-ADB40F1B46D9}"/>
              </a:ext>
            </a:extLst>
          </p:cNvPr>
          <p:cNvSpPr>
            <a:spLocks noGrp="1"/>
          </p:cNvSpPr>
          <p:nvPr>
            <p:ph type="body" sz="quarter" idx="16"/>
          </p:nvPr>
        </p:nvSpPr>
        <p:spPr>
          <a:xfrm>
            <a:off x="4572000" y="275101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5" name="Text Placeholder 9">
            <a:extLst>
              <a:ext uri="{FF2B5EF4-FFF2-40B4-BE49-F238E27FC236}">
                <a16:creationId xmlns:a16="http://schemas.microsoft.com/office/drawing/2014/main" id="{5F777877-3BFE-6153-3988-444F85016154}"/>
              </a:ext>
            </a:extLst>
          </p:cNvPr>
          <p:cNvSpPr>
            <a:spLocks noGrp="1"/>
          </p:cNvSpPr>
          <p:nvPr>
            <p:ph type="body" sz="quarter" idx="17"/>
          </p:nvPr>
        </p:nvSpPr>
        <p:spPr>
          <a:xfrm>
            <a:off x="4572000" y="19704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882584102"/>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0" y="1238250"/>
            <a:ext cx="4782312"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a:extLst>
              <a:ext uri="{FF2B5EF4-FFF2-40B4-BE49-F238E27FC236}">
                <a16:creationId xmlns:a16="http://schemas.microsoft.com/office/drawing/2014/main" id="{E5EE6DD3-8FB5-E749-8C77-623733A1DB8D}"/>
              </a:ext>
            </a:extLst>
          </p:cNvPr>
          <p:cNvSpPr>
            <a:spLocks noGrp="1"/>
          </p:cNvSpPr>
          <p:nvPr>
            <p:ph type="pic" sz="quarter" idx="19"/>
          </p:nvPr>
        </p:nvSpPr>
        <p:spPr>
          <a:xfrm>
            <a:off x="5486400" y="0"/>
            <a:ext cx="3657600"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3" name="Title 2">
            <a:extLst>
              <a:ext uri="{FF2B5EF4-FFF2-40B4-BE49-F238E27FC236}">
                <a16:creationId xmlns:a16="http://schemas.microsoft.com/office/drawing/2014/main" id="{08BC3802-2F68-C541-B351-C8EF2CE38ACE}"/>
              </a:ext>
            </a:extLst>
          </p:cNvPr>
          <p:cNvSpPr>
            <a:spLocks noGrp="1"/>
          </p:cNvSpPr>
          <p:nvPr>
            <p:ph type="title"/>
          </p:nvPr>
        </p:nvSpPr>
        <p:spPr>
          <a:xfrm>
            <a:off x="456427" y="0"/>
            <a:ext cx="4798496"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D10B16AF-4BF1-2C36-F0BF-5C7CCC95F2A4}"/>
              </a:ext>
            </a:extLst>
          </p:cNvPr>
          <p:cNvSpPr>
            <a:spLocks noGrp="1"/>
          </p:cNvSpPr>
          <p:nvPr>
            <p:ph type="body" sz="quarter" idx="11"/>
          </p:nvPr>
        </p:nvSpPr>
        <p:spPr>
          <a:xfrm>
            <a:off x="1965961" y="4743450"/>
            <a:ext cx="3288962"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1288773370"/>
      </p:ext>
    </p:extLst>
  </p:cSld>
  <p:clrMapOvr>
    <a:masterClrMapping/>
  </p:clrMapOvr>
  <p:hf sldNum="0" hdr="0" ftr="0" dt="0"/>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1" y="1238250"/>
            <a:ext cx="566928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3">
            <a:extLst>
              <a:ext uri="{FF2B5EF4-FFF2-40B4-BE49-F238E27FC236}">
                <a16:creationId xmlns:a16="http://schemas.microsoft.com/office/drawing/2014/main" id="{3D559EB9-35C7-E646-8A8A-25042FCAFDEC}"/>
              </a:ext>
            </a:extLst>
          </p:cNvPr>
          <p:cNvSpPr>
            <a:spLocks noGrp="1"/>
          </p:cNvSpPr>
          <p:nvPr>
            <p:ph type="pic" sz="quarter" idx="19"/>
          </p:nvPr>
        </p:nvSpPr>
        <p:spPr>
          <a:xfrm>
            <a:off x="6374036"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3" name="Title 2">
            <a:extLst>
              <a:ext uri="{FF2B5EF4-FFF2-40B4-BE49-F238E27FC236}">
                <a16:creationId xmlns:a16="http://schemas.microsoft.com/office/drawing/2014/main" id="{4FCE2865-259C-864B-8399-F7C22ADC638B}"/>
              </a:ext>
            </a:extLst>
          </p:cNvPr>
          <p:cNvSpPr>
            <a:spLocks noGrp="1"/>
          </p:cNvSpPr>
          <p:nvPr>
            <p:ph type="title"/>
          </p:nvPr>
        </p:nvSpPr>
        <p:spPr>
          <a:xfrm>
            <a:off x="457199" y="0"/>
            <a:ext cx="5669280"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F7DEE77C-8B21-9D2D-4807-EB7346739724}"/>
              </a:ext>
            </a:extLst>
          </p:cNvPr>
          <p:cNvSpPr>
            <a:spLocks noGrp="1"/>
          </p:cNvSpPr>
          <p:nvPr>
            <p:ph type="body" sz="quarter" idx="11"/>
          </p:nvPr>
        </p:nvSpPr>
        <p:spPr>
          <a:xfrm>
            <a:off x="2148842" y="4743450"/>
            <a:ext cx="3977638"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3280371006"/>
      </p:ext>
    </p:extLst>
  </p:cSld>
  <p:clrMapOvr>
    <a:masterClrMapping/>
  </p:clrMapOvr>
  <p:hf sldNum="0" hdr="0" ftr="0" dt="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466012" y="1238251"/>
            <a:ext cx="27432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3383280" y="1238251"/>
            <a:ext cx="27432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1B4E0533-91A7-424A-8D0C-294EEA22EE18}"/>
              </a:ext>
            </a:extLst>
          </p:cNvPr>
          <p:cNvSpPr>
            <a:spLocks noGrp="1"/>
          </p:cNvSpPr>
          <p:nvPr>
            <p:ph type="pic" sz="quarter" idx="19"/>
          </p:nvPr>
        </p:nvSpPr>
        <p:spPr>
          <a:xfrm>
            <a:off x="6374036"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6" name="Title 5">
            <a:extLst>
              <a:ext uri="{FF2B5EF4-FFF2-40B4-BE49-F238E27FC236}">
                <a16:creationId xmlns:a16="http://schemas.microsoft.com/office/drawing/2014/main" id="{23E6A734-B749-B24C-BDF7-16E0EFB25F66}"/>
              </a:ext>
            </a:extLst>
          </p:cNvPr>
          <p:cNvSpPr>
            <a:spLocks noGrp="1"/>
          </p:cNvSpPr>
          <p:nvPr>
            <p:ph type="title"/>
          </p:nvPr>
        </p:nvSpPr>
        <p:spPr>
          <a:xfrm>
            <a:off x="457200" y="0"/>
            <a:ext cx="5669280"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6C659D56-188F-E0B2-A599-6D5D2015079C}"/>
              </a:ext>
            </a:extLst>
          </p:cNvPr>
          <p:cNvSpPr>
            <a:spLocks noGrp="1"/>
          </p:cNvSpPr>
          <p:nvPr>
            <p:ph type="body" sz="quarter" idx="11"/>
          </p:nvPr>
        </p:nvSpPr>
        <p:spPr>
          <a:xfrm>
            <a:off x="2057401" y="4743450"/>
            <a:ext cx="4069080"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80434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6035040" y="1619009"/>
            <a:ext cx="2651760" cy="1394736"/>
          </a:xfrm>
          <a:prstGeom prst="rect">
            <a:avLst/>
          </a:prstGeom>
          <a:solidFill>
            <a:schemeClr val="bg1"/>
          </a:solidFill>
        </p:spPr>
        <p:txBody>
          <a:bodyPr anchor="t"/>
          <a:lstStyle>
            <a:lvl1pPr algn="ctr">
              <a:defRPr/>
            </a:lvl1pPr>
          </a:lstStyle>
          <a:p>
            <a:pPr marL="0" marR="0" lvl="0" indent="0" algn="ctr" defTabSz="685646"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3246120" y="1619009"/>
            <a:ext cx="2651760" cy="1394736"/>
          </a:xfrm>
          <a:prstGeom prst="rect">
            <a:avLst/>
          </a:prstGeom>
          <a:solidFill>
            <a:schemeClr val="bg1"/>
          </a:solidFill>
        </p:spPr>
        <p:txBody>
          <a:bodyPr anchor="t"/>
          <a:lstStyle>
            <a:lvl1pPr algn="ctr">
              <a:defRPr/>
            </a:lvl1pPr>
          </a:lstStyle>
          <a:p>
            <a:pPr marL="0" marR="0" lvl="0" indent="0" algn="ctr" defTabSz="685646"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457200" y="1619009"/>
            <a:ext cx="2651760" cy="1394736"/>
          </a:xfrm>
          <a:prstGeom prst="rect">
            <a:avLst/>
          </a:prstGeom>
          <a:solidFill>
            <a:schemeClr val="bg1"/>
          </a:solidFill>
        </p:spPr>
        <p:txBody>
          <a:bodyPr anchor="t"/>
          <a:lstStyle>
            <a:lvl1pPr algn="ctr">
              <a:defRPr/>
            </a:lvl1pPr>
          </a:lstStyle>
          <a:p>
            <a:pPr marL="0" marR="0" lvl="0" indent="0" algn="ctr" defTabSz="685646"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65FB3871-9BCC-79E9-8AFA-1FCF229F866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07690526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hasCustomPrompt="1"/>
          </p:nvPr>
        </p:nvSpPr>
        <p:spPr>
          <a:xfrm>
            <a:off x="457200" y="1956685"/>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hasCustomPrompt="1"/>
          </p:nvPr>
        </p:nvSpPr>
        <p:spPr>
          <a:xfrm>
            <a:off x="3245773" y="1960664"/>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hasCustomPrompt="1"/>
          </p:nvPr>
        </p:nvSpPr>
        <p:spPr>
          <a:xfrm>
            <a:off x="6035041" y="1968621"/>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457200" y="1244638"/>
            <a:ext cx="8229600" cy="311624"/>
          </a:xfrm>
          <a:prstGeom prst="rect">
            <a:avLst/>
          </a:prstGeom>
        </p:spPr>
        <p:txBody>
          <a:bodyPr>
            <a:noAutofit/>
          </a:bodyPr>
          <a:lstStyle>
            <a:lvl1pPr marL="0" indent="0" algn="l">
              <a:buNone/>
              <a:defRPr b="0"/>
            </a:lvl1pPr>
            <a:lvl2pPr marL="342926" indent="0" algn="ctr">
              <a:buNone/>
              <a:defRPr/>
            </a:lvl2pPr>
            <a:lvl3pPr marL="685852" indent="0" algn="ctr">
              <a:buNone/>
              <a:defRPr/>
            </a:lvl3pPr>
            <a:lvl4pPr marL="1028777" indent="0" algn="ctr">
              <a:buNone/>
              <a:defRPr/>
            </a:lvl4pPr>
            <a:lvl5pPr marL="1371703" indent="0" algn="ct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2C643349-389D-B345-865F-469A779EE551}"/>
              </a:ext>
            </a:extLst>
          </p:cNvPr>
          <p:cNvSpPr>
            <a:spLocks noGrp="1"/>
          </p:cNvSpPr>
          <p:nvPr>
            <p:ph type="body" sz="quarter" idx="27"/>
          </p:nvPr>
        </p:nvSpPr>
        <p:spPr>
          <a:xfrm>
            <a:off x="457201" y="2812382"/>
            <a:ext cx="2651760" cy="1740568"/>
          </a:xfrm>
        </p:spPr>
        <p:txBody>
          <a:bodyPr/>
          <a:lstStyle>
            <a:lvl1pPr marL="0" indent="0" algn="ctr">
              <a:buNone/>
              <a:defRPr sz="1500"/>
            </a:lvl1pPr>
          </a:lstStyle>
          <a:p>
            <a:pPr lvl="0"/>
            <a:r>
              <a:rPr lang="en-US"/>
              <a:t>Click to edit Master text styles</a:t>
            </a:r>
          </a:p>
        </p:txBody>
      </p:sp>
      <p:sp>
        <p:nvSpPr>
          <p:cNvPr id="13" name="Text Placeholder 4">
            <a:extLst>
              <a:ext uri="{FF2B5EF4-FFF2-40B4-BE49-F238E27FC236}">
                <a16:creationId xmlns:a16="http://schemas.microsoft.com/office/drawing/2014/main" id="{DC0F0526-8591-3249-AB24-15449E8351DE}"/>
              </a:ext>
            </a:extLst>
          </p:cNvPr>
          <p:cNvSpPr>
            <a:spLocks noGrp="1"/>
          </p:cNvSpPr>
          <p:nvPr>
            <p:ph type="body" sz="quarter" idx="28"/>
          </p:nvPr>
        </p:nvSpPr>
        <p:spPr>
          <a:xfrm>
            <a:off x="3245773" y="2812382"/>
            <a:ext cx="2651760" cy="1740568"/>
          </a:xfrm>
        </p:spPr>
        <p:txBody>
          <a:bodyPr/>
          <a:lstStyle>
            <a:lvl1pPr marL="0" indent="0" algn="ctr">
              <a:buNone/>
              <a:defRPr sz="1400"/>
            </a:lvl1pPr>
          </a:lstStyle>
          <a:p>
            <a:pPr lvl="0"/>
            <a:r>
              <a:rPr lang="en-US"/>
              <a:t>Click to edit Master text styles</a:t>
            </a:r>
          </a:p>
        </p:txBody>
      </p:sp>
      <p:sp>
        <p:nvSpPr>
          <p:cNvPr id="14" name="Text Placeholder 4">
            <a:extLst>
              <a:ext uri="{FF2B5EF4-FFF2-40B4-BE49-F238E27FC236}">
                <a16:creationId xmlns:a16="http://schemas.microsoft.com/office/drawing/2014/main" id="{37A1B22A-6691-5940-9B87-A1CFA3D3DD1A}"/>
              </a:ext>
            </a:extLst>
          </p:cNvPr>
          <p:cNvSpPr>
            <a:spLocks noGrp="1"/>
          </p:cNvSpPr>
          <p:nvPr>
            <p:ph type="body" sz="quarter" idx="29"/>
          </p:nvPr>
        </p:nvSpPr>
        <p:spPr>
          <a:xfrm>
            <a:off x="6035737" y="2812382"/>
            <a:ext cx="2651760" cy="1740568"/>
          </a:xfrm>
        </p:spPr>
        <p:txBody>
          <a:bodyPr/>
          <a:lstStyle>
            <a:lvl1pPr marL="0" indent="0" algn="ctr">
              <a:buNone/>
              <a:defRPr sz="1500"/>
            </a:lvl1pPr>
          </a:lstStyle>
          <a:p>
            <a:pPr lvl="0"/>
            <a:r>
              <a:rPr lang="en-US"/>
              <a:t>Click to edit Master text styles</a:t>
            </a:r>
          </a:p>
        </p:txBody>
      </p:sp>
      <p:sp>
        <p:nvSpPr>
          <p:cNvPr id="6" name="Title 5">
            <a:extLst>
              <a:ext uri="{FF2B5EF4-FFF2-40B4-BE49-F238E27FC236}">
                <a16:creationId xmlns:a16="http://schemas.microsoft.com/office/drawing/2014/main" id="{2F0F3183-3D53-1D4E-9003-05B2E4EA8B7E}"/>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203393F1-959F-3C20-D76F-9F0F848E592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51428603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 + Objec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457200" y="1240060"/>
            <a:ext cx="8229600" cy="311624"/>
          </a:xfrm>
          <a:prstGeom prst="rect">
            <a:avLst/>
          </a:prstGeom>
        </p:spPr>
        <p:txBody>
          <a:bodyPr>
            <a:noAutofit/>
          </a:bodyPr>
          <a:lstStyle>
            <a:lvl1pPr marL="0" indent="0" algn="l">
              <a:buNone/>
              <a:defRPr b="0"/>
            </a:lvl1pPr>
            <a:lvl2pPr marL="342926" indent="0" algn="ctr">
              <a:buNone/>
              <a:defRPr/>
            </a:lvl2pPr>
            <a:lvl3pPr marL="685852" indent="0" algn="ctr">
              <a:buNone/>
              <a:defRPr/>
            </a:lvl3pPr>
            <a:lvl4pPr marL="1028777" indent="0" algn="ctr">
              <a:buNone/>
              <a:defRPr/>
            </a:lvl4pPr>
            <a:lvl5pPr marL="1371703" indent="0" algn="ctr">
              <a:buNone/>
              <a:defRPr/>
            </a:lvl5pPr>
          </a:lstStyle>
          <a:p>
            <a:pPr lvl="0"/>
            <a:r>
              <a:rPr lang="en-US"/>
              <a:t>Click to edit Master text styles</a:t>
            </a:r>
          </a:p>
        </p:txBody>
      </p:sp>
      <p:sp>
        <p:nvSpPr>
          <p:cNvPr id="16" name="Content Placeholder 3">
            <a:extLst>
              <a:ext uri="{FF2B5EF4-FFF2-40B4-BE49-F238E27FC236}">
                <a16:creationId xmlns:a16="http://schemas.microsoft.com/office/drawing/2014/main" id="{1939B671-1953-F149-9FBA-AD15663C18DD}"/>
              </a:ext>
            </a:extLst>
          </p:cNvPr>
          <p:cNvSpPr>
            <a:spLocks noGrp="1"/>
          </p:cNvSpPr>
          <p:nvPr>
            <p:ph sz="quarter" idx="17" hasCustomPrompt="1"/>
          </p:nvPr>
        </p:nvSpPr>
        <p:spPr>
          <a:xfrm>
            <a:off x="465438" y="1963534"/>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7" name="Content Placeholder 3">
            <a:extLst>
              <a:ext uri="{FF2B5EF4-FFF2-40B4-BE49-F238E27FC236}">
                <a16:creationId xmlns:a16="http://schemas.microsoft.com/office/drawing/2014/main" id="{6896CE1F-5163-5047-B250-16C303C09F1E}"/>
              </a:ext>
            </a:extLst>
          </p:cNvPr>
          <p:cNvSpPr>
            <a:spLocks noGrp="1"/>
          </p:cNvSpPr>
          <p:nvPr>
            <p:ph sz="quarter" idx="20" hasCustomPrompt="1"/>
          </p:nvPr>
        </p:nvSpPr>
        <p:spPr>
          <a:xfrm>
            <a:off x="2564950" y="1967513"/>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8" name="Content Placeholder 3">
            <a:extLst>
              <a:ext uri="{FF2B5EF4-FFF2-40B4-BE49-F238E27FC236}">
                <a16:creationId xmlns:a16="http://schemas.microsoft.com/office/drawing/2014/main" id="{1209A8FA-AC8A-1B4C-95F2-21240F4D11D7}"/>
              </a:ext>
            </a:extLst>
          </p:cNvPr>
          <p:cNvSpPr>
            <a:spLocks noGrp="1"/>
          </p:cNvSpPr>
          <p:nvPr>
            <p:ph sz="quarter" idx="23" hasCustomPrompt="1"/>
          </p:nvPr>
        </p:nvSpPr>
        <p:spPr>
          <a:xfrm>
            <a:off x="4664462" y="1975470"/>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9" name="Text Placeholder 4">
            <a:extLst>
              <a:ext uri="{FF2B5EF4-FFF2-40B4-BE49-F238E27FC236}">
                <a16:creationId xmlns:a16="http://schemas.microsoft.com/office/drawing/2014/main" id="{F0B7E312-7530-E34A-A628-55DE9A0E6E01}"/>
              </a:ext>
            </a:extLst>
          </p:cNvPr>
          <p:cNvSpPr>
            <a:spLocks noGrp="1"/>
          </p:cNvSpPr>
          <p:nvPr>
            <p:ph type="body" sz="quarter" idx="27"/>
          </p:nvPr>
        </p:nvSpPr>
        <p:spPr>
          <a:xfrm>
            <a:off x="465438" y="3117404"/>
            <a:ext cx="1933948" cy="1435547"/>
          </a:xfrm>
        </p:spPr>
        <p:txBody>
          <a:bodyPr/>
          <a:lstStyle>
            <a:lvl1pPr marL="0" indent="0" algn="ctr">
              <a:buNone/>
              <a:defRPr sz="1500"/>
            </a:lvl1pPr>
          </a:lstStyle>
          <a:p>
            <a:pPr lvl="0"/>
            <a:r>
              <a:rPr lang="en-US"/>
              <a:t>Click to edit Master text styles</a:t>
            </a:r>
          </a:p>
        </p:txBody>
      </p:sp>
      <p:sp>
        <p:nvSpPr>
          <p:cNvPr id="20" name="Text Placeholder 4">
            <a:extLst>
              <a:ext uri="{FF2B5EF4-FFF2-40B4-BE49-F238E27FC236}">
                <a16:creationId xmlns:a16="http://schemas.microsoft.com/office/drawing/2014/main" id="{1B5E4717-A41E-194D-A5C8-52B56FA1A4F1}"/>
              </a:ext>
            </a:extLst>
          </p:cNvPr>
          <p:cNvSpPr>
            <a:spLocks noGrp="1"/>
          </p:cNvSpPr>
          <p:nvPr>
            <p:ph type="body" sz="quarter" idx="28"/>
          </p:nvPr>
        </p:nvSpPr>
        <p:spPr>
          <a:xfrm>
            <a:off x="2564951" y="3117404"/>
            <a:ext cx="1933948" cy="1435547"/>
          </a:xfrm>
        </p:spPr>
        <p:txBody>
          <a:bodyPr/>
          <a:lstStyle>
            <a:lvl1pPr marL="0" indent="0" algn="ctr">
              <a:buNone/>
              <a:defRPr sz="1500"/>
            </a:lvl1pPr>
          </a:lstStyle>
          <a:p>
            <a:pPr lvl="0"/>
            <a:r>
              <a:rPr lang="en-US"/>
              <a:t>Click to edit Master text styles</a:t>
            </a:r>
          </a:p>
        </p:txBody>
      </p:sp>
      <p:sp>
        <p:nvSpPr>
          <p:cNvPr id="21" name="Text Placeholder 4">
            <a:extLst>
              <a:ext uri="{FF2B5EF4-FFF2-40B4-BE49-F238E27FC236}">
                <a16:creationId xmlns:a16="http://schemas.microsoft.com/office/drawing/2014/main" id="{4D7AAFB0-C4AF-8C44-B172-22E9710AF954}"/>
              </a:ext>
            </a:extLst>
          </p:cNvPr>
          <p:cNvSpPr>
            <a:spLocks noGrp="1"/>
          </p:cNvSpPr>
          <p:nvPr>
            <p:ph type="body" sz="quarter" idx="29"/>
          </p:nvPr>
        </p:nvSpPr>
        <p:spPr>
          <a:xfrm>
            <a:off x="4664463" y="3117404"/>
            <a:ext cx="1933948" cy="1435547"/>
          </a:xfrm>
        </p:spPr>
        <p:txBody>
          <a:bodyPr/>
          <a:lstStyle>
            <a:lvl1pPr marL="0" indent="0" algn="ctr">
              <a:buNone/>
              <a:defRPr sz="1500"/>
            </a:lvl1pPr>
          </a:lstStyle>
          <a:p>
            <a:pPr lvl="0"/>
            <a:r>
              <a:rPr lang="en-US"/>
              <a:t>Click to edit Master text styles</a:t>
            </a:r>
          </a:p>
        </p:txBody>
      </p:sp>
      <p:sp>
        <p:nvSpPr>
          <p:cNvPr id="22" name="Content Placeholder 3">
            <a:extLst>
              <a:ext uri="{FF2B5EF4-FFF2-40B4-BE49-F238E27FC236}">
                <a16:creationId xmlns:a16="http://schemas.microsoft.com/office/drawing/2014/main" id="{6F320DEA-1FE1-0246-B505-AA14E5933FAB}"/>
              </a:ext>
            </a:extLst>
          </p:cNvPr>
          <p:cNvSpPr>
            <a:spLocks noGrp="1"/>
          </p:cNvSpPr>
          <p:nvPr>
            <p:ph sz="quarter" idx="30" hasCustomPrompt="1"/>
          </p:nvPr>
        </p:nvSpPr>
        <p:spPr>
          <a:xfrm>
            <a:off x="6763976" y="1975470"/>
            <a:ext cx="1923352"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23" name="Text Placeholder 4">
            <a:extLst>
              <a:ext uri="{FF2B5EF4-FFF2-40B4-BE49-F238E27FC236}">
                <a16:creationId xmlns:a16="http://schemas.microsoft.com/office/drawing/2014/main" id="{A14FAF1C-6B92-5F4C-A15B-112333BB09DE}"/>
              </a:ext>
            </a:extLst>
          </p:cNvPr>
          <p:cNvSpPr>
            <a:spLocks noGrp="1"/>
          </p:cNvSpPr>
          <p:nvPr>
            <p:ph type="body" sz="quarter" idx="31"/>
          </p:nvPr>
        </p:nvSpPr>
        <p:spPr>
          <a:xfrm>
            <a:off x="6763976" y="3117404"/>
            <a:ext cx="1922825" cy="1435547"/>
          </a:xfrm>
        </p:spPr>
        <p:txBody>
          <a:bodyPr/>
          <a:lstStyle>
            <a:lvl1pPr marL="0" indent="0" algn="ctr">
              <a:buNone/>
              <a:defRPr sz="1500"/>
            </a:lvl1pPr>
          </a:lstStyle>
          <a:p>
            <a:pPr lvl="0"/>
            <a:r>
              <a:rPr lang="en-US"/>
              <a:t>Click to edit Master text styles</a:t>
            </a:r>
          </a:p>
        </p:txBody>
      </p:sp>
      <p:sp>
        <p:nvSpPr>
          <p:cNvPr id="3" name="Title 2">
            <a:extLst>
              <a:ext uri="{FF2B5EF4-FFF2-40B4-BE49-F238E27FC236}">
                <a16:creationId xmlns:a16="http://schemas.microsoft.com/office/drawing/2014/main" id="{7EBBE424-6425-1440-8365-8C85A27D9DD6}"/>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0FC5B14F-BB99-0951-EC14-177CC88BECF2}"/>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29067264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lumn + Icon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2859120"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3"/>
          <p:cNvSpPr>
            <a:spLocks noGrp="1"/>
          </p:cNvSpPr>
          <p:nvPr>
            <p:ph type="pic" sz="quarter" idx="21"/>
          </p:nvPr>
        </p:nvSpPr>
        <p:spPr>
          <a:xfrm>
            <a:off x="877919"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7" name="Picture Placeholder 13"/>
          <p:cNvSpPr>
            <a:spLocks noGrp="1"/>
          </p:cNvSpPr>
          <p:nvPr>
            <p:ph type="pic" sz="quarter" idx="18"/>
          </p:nvPr>
        </p:nvSpPr>
        <p:spPr>
          <a:xfrm>
            <a:off x="6821523"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3"/>
          <p:cNvSpPr>
            <a:spLocks noGrp="1"/>
          </p:cNvSpPr>
          <p:nvPr>
            <p:ph type="pic" sz="quarter" idx="19"/>
          </p:nvPr>
        </p:nvSpPr>
        <p:spPr>
          <a:xfrm>
            <a:off x="4840321"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hasCustomPrompt="1"/>
          </p:nvPr>
        </p:nvSpPr>
        <p:spPr>
          <a:xfrm>
            <a:off x="877919"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hasCustomPrompt="1"/>
          </p:nvPr>
        </p:nvSpPr>
        <p:spPr>
          <a:xfrm>
            <a:off x="2859120"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hasCustomPrompt="1"/>
          </p:nvPr>
        </p:nvSpPr>
        <p:spPr>
          <a:xfrm>
            <a:off x="4840321"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hasCustomPrompt="1"/>
          </p:nvPr>
        </p:nvSpPr>
        <p:spPr>
          <a:xfrm>
            <a:off x="6821522"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5" name="Title 4">
            <a:extLst>
              <a:ext uri="{FF2B5EF4-FFF2-40B4-BE49-F238E27FC236}">
                <a16:creationId xmlns:a16="http://schemas.microsoft.com/office/drawing/2014/main" id="{F48BF586-8FAB-7047-BFF1-C189EAE33063}"/>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19EEDA91-1D51-DED5-6A21-E10F42D82500}"/>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08330961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chemeClr val="accent1"/>
                </a:solidFill>
              </a:defRPr>
            </a:lvl1pPr>
          </a:lstStyle>
          <a:p>
            <a:r>
              <a:rPr lang="en-US"/>
              <a:t>Click to edit Master title style</a:t>
            </a:r>
          </a:p>
        </p:txBody>
      </p:sp>
      <p:sp>
        <p:nvSpPr>
          <p:cNvPr id="3" name="Text Placeholder 6">
            <a:extLst>
              <a:ext uri="{FF2B5EF4-FFF2-40B4-BE49-F238E27FC236}">
                <a16:creationId xmlns:a16="http://schemas.microsoft.com/office/drawing/2014/main" id="{19587F10-4829-BEAE-BA02-A9141053D1D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03277231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8439" y="1"/>
            <a:ext cx="9162439" cy="5143500"/>
          </a:xfrm>
          <a:prstGeom prst="rect">
            <a:avLst/>
          </a:prstGeom>
          <a:solidFill>
            <a:srgbClr val="B4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Box 8">
            <a:extLst>
              <a:ext uri="{FF2B5EF4-FFF2-40B4-BE49-F238E27FC236}">
                <a16:creationId xmlns:a16="http://schemas.microsoft.com/office/drawing/2014/main" id="{97AF2656-CDA8-C3E5-8837-A1E298F10243}"/>
              </a:ext>
            </a:extLst>
          </p:cNvPr>
          <p:cNvSpPr txBox="1"/>
          <p:nvPr userDrawn="1"/>
        </p:nvSpPr>
        <p:spPr>
          <a:xfrm>
            <a:off x="685800" y="4797222"/>
            <a:ext cx="2887007" cy="184666"/>
          </a:xfrm>
          <a:prstGeom prst="rect">
            <a:avLst/>
          </a:prstGeom>
          <a:noFill/>
        </p:spPr>
        <p:txBody>
          <a:bodyPr wrap="square" lIns="0"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tx2"/>
                </a:solidFill>
                <a:latin typeface="+mn-lt"/>
              </a:rPr>
              <a:t>Classification: Confidential</a:t>
            </a:r>
          </a:p>
        </p:txBody>
      </p:sp>
      <p:sp>
        <p:nvSpPr>
          <p:cNvPr id="3" name="Text Placeholder 6">
            <a:extLst>
              <a:ext uri="{FF2B5EF4-FFF2-40B4-BE49-F238E27FC236}">
                <a16:creationId xmlns:a16="http://schemas.microsoft.com/office/drawing/2014/main" id="{78586310-FF21-6718-2B27-5ADCAB47F939}"/>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pic>
        <p:nvPicPr>
          <p:cNvPr id="4" name="Graphic 3">
            <a:extLst>
              <a:ext uri="{FF2B5EF4-FFF2-40B4-BE49-F238E27FC236}">
                <a16:creationId xmlns:a16="http://schemas.microsoft.com/office/drawing/2014/main" id="{FE31F04D-C191-4C46-D791-62420846ED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5" name="TextBox 4">
            <a:extLst>
              <a:ext uri="{FF2B5EF4-FFF2-40B4-BE49-F238E27FC236}">
                <a16:creationId xmlns:a16="http://schemas.microsoft.com/office/drawing/2014/main" id="{A65057F2-3FB1-C991-69F9-F6DAAED18045}"/>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10" name="Graphic 9">
            <a:extLst>
              <a:ext uri="{FF2B5EF4-FFF2-40B4-BE49-F238E27FC236}">
                <a16:creationId xmlns:a16="http://schemas.microsoft.com/office/drawing/2014/main" id="{4BFC50DE-9558-EB0C-F718-AA4BB3AF9B7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7" y="4788983"/>
            <a:ext cx="199208" cy="182880"/>
          </a:xfrm>
          <a:prstGeom prst="rect">
            <a:avLst/>
          </a:prstGeom>
        </p:spPr>
      </p:pic>
      <p:sp>
        <p:nvSpPr>
          <p:cNvPr id="6" name="Title 2">
            <a:extLst>
              <a:ext uri="{FF2B5EF4-FFF2-40B4-BE49-F238E27FC236}">
                <a16:creationId xmlns:a16="http://schemas.microsoft.com/office/drawing/2014/main" id="{D5097CA4-8660-19A5-16EA-6A49A39ADD64}"/>
              </a:ext>
            </a:extLst>
          </p:cNvPr>
          <p:cNvSpPr>
            <a:spLocks noGrp="1"/>
          </p:cNvSpPr>
          <p:nvPr>
            <p:ph type="title"/>
          </p:nvPr>
        </p:nvSpPr>
        <p:spPr>
          <a:xfrm>
            <a:off x="457200" y="0"/>
            <a:ext cx="8229600" cy="1123950"/>
          </a:xfrm>
          <a:prstGeom prst="rect">
            <a:avLst/>
          </a:prstGeom>
        </p:spPr>
        <p:txBody>
          <a:bodyPr/>
          <a:lstStyle>
            <a:lvl1pPr algn="l">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12156616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 y="1"/>
            <a:ext cx="9144000" cy="5143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1EEED15F-A823-9D1C-0671-AA9ECCC78233}"/>
              </a:ext>
            </a:extLst>
          </p:cNvPr>
          <p:cNvSpPr txBox="1"/>
          <p:nvPr userDrawn="1"/>
        </p:nvSpPr>
        <p:spPr>
          <a:xfrm>
            <a:off x="685800" y="4797222"/>
            <a:ext cx="2887007" cy="184666"/>
          </a:xfrm>
          <a:prstGeom prst="rect">
            <a:avLst/>
          </a:prstGeom>
          <a:noFill/>
        </p:spPr>
        <p:txBody>
          <a:bodyPr wrap="square" lIns="0"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bg1">
                    <a:lumMod val="85000"/>
                  </a:schemeClr>
                </a:solidFill>
                <a:latin typeface="+mn-lt"/>
              </a:rPr>
              <a:t>Classification: Confidential</a:t>
            </a:r>
          </a:p>
        </p:txBody>
      </p:sp>
      <p:sp>
        <p:nvSpPr>
          <p:cNvPr id="3" name="Text Placeholder 6">
            <a:extLst>
              <a:ext uri="{FF2B5EF4-FFF2-40B4-BE49-F238E27FC236}">
                <a16:creationId xmlns:a16="http://schemas.microsoft.com/office/drawing/2014/main" id="{C703A1A7-71BC-B0B4-C9BD-E57599B07A4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bg1">
                    <a:lumMod val="85000"/>
                  </a:schemeClr>
                </a:solidFill>
              </a:defRPr>
            </a:lvl1pPr>
            <a:lvl2pPr>
              <a:defRPr sz="600"/>
            </a:lvl2pPr>
            <a:lvl3pPr>
              <a:defRPr sz="600"/>
            </a:lvl3pPr>
            <a:lvl4pPr>
              <a:defRPr sz="600"/>
            </a:lvl4pPr>
            <a:lvl5pPr>
              <a:defRPr sz="600"/>
            </a:lvl5pPr>
          </a:lstStyle>
          <a:p>
            <a:pPr lvl="0"/>
            <a:r>
              <a:rPr lang="en-US"/>
              <a:t>Click to edit Master text styles</a:t>
            </a:r>
          </a:p>
        </p:txBody>
      </p:sp>
      <p:pic>
        <p:nvPicPr>
          <p:cNvPr id="4" name="Graphic 3">
            <a:extLst>
              <a:ext uri="{FF2B5EF4-FFF2-40B4-BE49-F238E27FC236}">
                <a16:creationId xmlns:a16="http://schemas.microsoft.com/office/drawing/2014/main" id="{B77BC3A5-D2DF-3210-1240-D79B341753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5" name="TextBox 4">
            <a:extLst>
              <a:ext uri="{FF2B5EF4-FFF2-40B4-BE49-F238E27FC236}">
                <a16:creationId xmlns:a16="http://schemas.microsoft.com/office/drawing/2014/main" id="{3B134ABC-3B15-B8D2-94B4-EE09BB7C163A}"/>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6" name="Graphic 5">
            <a:extLst>
              <a:ext uri="{FF2B5EF4-FFF2-40B4-BE49-F238E27FC236}">
                <a16:creationId xmlns:a16="http://schemas.microsoft.com/office/drawing/2014/main" id="{14E1D7A7-20E4-DD55-D620-3B055D32E39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7" y="4788983"/>
            <a:ext cx="199208" cy="182880"/>
          </a:xfrm>
          <a:prstGeom prst="rect">
            <a:avLst/>
          </a:prstGeom>
        </p:spPr>
      </p:pic>
      <p:sp>
        <p:nvSpPr>
          <p:cNvPr id="7" name="Title 2">
            <a:extLst>
              <a:ext uri="{FF2B5EF4-FFF2-40B4-BE49-F238E27FC236}">
                <a16:creationId xmlns:a16="http://schemas.microsoft.com/office/drawing/2014/main" id="{ECDDE5F7-3B67-2662-0FC1-1AE92A006312}"/>
              </a:ext>
            </a:extLst>
          </p:cNvPr>
          <p:cNvSpPr>
            <a:spLocks noGrp="1"/>
          </p:cNvSpPr>
          <p:nvPr>
            <p:ph type="title"/>
          </p:nvPr>
        </p:nvSpPr>
        <p:spPr>
          <a:xfrm>
            <a:off x="457200" y="0"/>
            <a:ext cx="8229600" cy="1123950"/>
          </a:xfrm>
          <a:prstGeom prst="rect">
            <a:avLst/>
          </a:prstGeo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56150362"/>
      </p:ext>
    </p:extLst>
  </p:cSld>
  <p:clrMapOvr>
    <a:masterClrMapping/>
  </p:clrMapOvr>
  <p:extLst>
    <p:ext uri="{DCECCB84-F9BA-43D5-87BE-67443E8EF086}">
      <p15:sldGuideLst xmlns:p15="http://schemas.microsoft.com/office/powerpoint/2012/main">
        <p15:guide id="1" orient="horz" pos="5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4782312" y="4"/>
            <a:ext cx="4361688" cy="5143496"/>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457199" y="234086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457199" y="17007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457199" y="1177676"/>
            <a:ext cx="4429307" cy="461665"/>
          </a:xfrm>
        </p:spPr>
        <p:txBody>
          <a:bodyPr wrap="square">
            <a:spAutoFit/>
          </a:bodyPr>
          <a:lstStyle/>
          <a:p>
            <a:r>
              <a:rPr lang="en-US" dirty="0"/>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1878766" y="4798219"/>
            <a:ext cx="2693234"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577479592"/>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1214879-0191-6171-3AC0-33EDAB636672}"/>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97378763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7E1C41-F980-8678-675F-AB2C2DF4BD8A}"/>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wrap="square">
            <a:noAutofit/>
          </a:bodyPr>
          <a:lstStyle/>
          <a:p>
            <a:endParaRPr lang="en-US" dirty="0"/>
          </a:p>
        </p:txBody>
      </p:sp>
      <p:sp>
        <p:nvSpPr>
          <p:cNvPr id="5" name="TextBox 4">
            <a:extLst>
              <a:ext uri="{FF2B5EF4-FFF2-40B4-BE49-F238E27FC236}">
                <a16:creationId xmlns:a16="http://schemas.microsoft.com/office/drawing/2014/main" id="{A3E4A0C6-C2BA-994F-B495-3F9C0A567339}"/>
              </a:ext>
            </a:extLst>
          </p:cNvPr>
          <p:cNvSpPr txBox="1"/>
          <p:nvPr/>
        </p:nvSpPr>
        <p:spPr>
          <a:xfrm>
            <a:off x="1762299" y="-515389"/>
            <a:ext cx="184731" cy="369332"/>
          </a:xfrm>
          <a:prstGeom prst="rect">
            <a:avLst/>
          </a:prstGeom>
          <a:noFill/>
        </p:spPr>
        <p:txBody>
          <a:bodyPr wrap="none" rtlCol="0">
            <a:spAutoFit/>
          </a:bodyPr>
          <a:lstStyle/>
          <a:p>
            <a:endParaRPr lang="en-US" sz="1800" dirty="0"/>
          </a:p>
        </p:txBody>
      </p:sp>
      <p:sp>
        <p:nvSpPr>
          <p:cNvPr id="4" name="Title 3">
            <a:extLst>
              <a:ext uri="{FF2B5EF4-FFF2-40B4-BE49-F238E27FC236}">
                <a16:creationId xmlns:a16="http://schemas.microsoft.com/office/drawing/2014/main" id="{2F6A0BFD-AEC4-404A-8E15-41B20204DE70}"/>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4669EA9A-BC30-4E71-3A36-5EB60361D27A}"/>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75974864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B59BFB-F1CD-0303-F16D-0AD91C0AF872}"/>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wrap="square">
            <a:noAutofit/>
          </a:bodyPr>
          <a:lstStyle/>
          <a:p>
            <a:endParaRPr lang="en-US" dirty="0"/>
          </a:p>
        </p:txBody>
      </p:sp>
      <p:sp>
        <p:nvSpPr>
          <p:cNvPr id="5" name="TextBox 4">
            <a:extLst>
              <a:ext uri="{FF2B5EF4-FFF2-40B4-BE49-F238E27FC236}">
                <a16:creationId xmlns:a16="http://schemas.microsoft.com/office/drawing/2014/main" id="{A3E4A0C6-C2BA-994F-B495-3F9C0A567339}"/>
              </a:ext>
            </a:extLst>
          </p:cNvPr>
          <p:cNvSpPr txBox="1"/>
          <p:nvPr/>
        </p:nvSpPr>
        <p:spPr>
          <a:xfrm>
            <a:off x="1762299" y="-515389"/>
            <a:ext cx="184731" cy="369332"/>
          </a:xfrm>
          <a:prstGeom prst="rect">
            <a:avLst/>
          </a:prstGeom>
          <a:noFill/>
        </p:spPr>
        <p:txBody>
          <a:bodyPr wrap="none" rtlCol="0">
            <a:spAutoFit/>
          </a:bodyPr>
          <a:lstStyle/>
          <a:p>
            <a:endParaRPr lang="en-US" sz="1800" dirty="0"/>
          </a:p>
        </p:txBody>
      </p:sp>
      <p:sp>
        <p:nvSpPr>
          <p:cNvPr id="2" name="Text Placeholder 6">
            <a:extLst>
              <a:ext uri="{FF2B5EF4-FFF2-40B4-BE49-F238E27FC236}">
                <a16:creationId xmlns:a16="http://schemas.microsoft.com/office/drawing/2014/main" id="{719D0FAF-1478-8D13-0253-8262A4125B13}"/>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95894081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952500" y="0"/>
            <a:ext cx="8039100" cy="1207008"/>
          </a:xfrm>
          <a:prstGeom prst="rect">
            <a:avLst/>
          </a:prstGeom>
        </p:spPr>
        <p:txBody>
          <a:bodyPr/>
          <a:lstStyle>
            <a:lvl1pPr algn="l">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658912211"/>
      </p:ext>
    </p:extLst>
  </p:cSld>
  <p:clrMapOvr>
    <a:masterClrMapping/>
  </p:clrMapOvr>
  <p:extLst>
    <p:ext uri="{DCECCB84-F9BA-43D5-87BE-67443E8EF086}">
      <p15:sldGuideLst xmlns:p15="http://schemas.microsoft.com/office/powerpoint/2012/main">
        <p15:guide id="1" orient="horz" pos="540">
          <p15:clr>
            <a:srgbClr val="FBAE40"/>
          </p15:clr>
        </p15:guide>
        <p15:guide id="2" pos="24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Section Slide w/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EB7C0F-66B8-F828-2443-38081D82E83E}"/>
              </a:ext>
            </a:extLst>
          </p:cNvPr>
          <p:cNvGrpSpPr/>
          <p:nvPr userDrawn="1"/>
        </p:nvGrpSpPr>
        <p:grpSpPr>
          <a:xfrm flipV="1">
            <a:off x="0" y="-146"/>
            <a:ext cx="6861594" cy="5148072"/>
            <a:chOff x="487882" y="0"/>
            <a:chExt cx="6861594" cy="5148072"/>
          </a:xfrm>
        </p:grpSpPr>
        <p:pic>
          <p:nvPicPr>
            <p:cNvPr id="5" name="Picture 4">
              <a:extLst>
                <a:ext uri="{FF2B5EF4-FFF2-40B4-BE49-F238E27FC236}">
                  <a16:creationId xmlns:a16="http://schemas.microsoft.com/office/drawing/2014/main" id="{E4D931C2-2126-7135-A141-E7BAF89B0DBC}"/>
                </a:ext>
              </a:extLst>
            </p:cNvPr>
            <p:cNvPicPr>
              <a:picLocks noChangeAspect="1"/>
            </p:cNvPicPr>
            <p:nvPr userDrawn="1"/>
          </p:nvPicPr>
          <p:blipFill>
            <a:blip r:embed="rId2"/>
            <a:stretch>
              <a:fillRect/>
            </a:stretch>
          </p:blipFill>
          <p:spPr>
            <a:xfrm>
              <a:off x="2411716" y="0"/>
              <a:ext cx="4937760" cy="5146398"/>
            </a:xfrm>
            <a:prstGeom prst="rect">
              <a:avLst/>
            </a:prstGeom>
          </p:spPr>
        </p:pic>
        <p:sp>
          <p:nvSpPr>
            <p:cNvPr id="6" name="Rectangle 5">
              <a:extLst>
                <a:ext uri="{FF2B5EF4-FFF2-40B4-BE49-F238E27FC236}">
                  <a16:creationId xmlns:a16="http://schemas.microsoft.com/office/drawing/2014/main" id="{242E4D82-23B3-39E1-A69F-FCF60B30751B}"/>
                </a:ext>
              </a:extLst>
            </p:cNvPr>
            <p:cNvSpPr/>
            <p:nvPr userDrawn="1"/>
          </p:nvSpPr>
          <p:spPr>
            <a:xfrm>
              <a:off x="487882" y="0"/>
              <a:ext cx="2801758" cy="51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9" name="Title 8">
            <a:extLst>
              <a:ext uri="{FF2B5EF4-FFF2-40B4-BE49-F238E27FC236}">
                <a16:creationId xmlns:a16="http://schemas.microsoft.com/office/drawing/2014/main" id="{3EFEA2C0-4D20-9249-853F-A08445ED0316}"/>
              </a:ext>
            </a:extLst>
          </p:cNvPr>
          <p:cNvSpPr>
            <a:spLocks noGrp="1"/>
          </p:cNvSpPr>
          <p:nvPr>
            <p:ph type="title" hasCustomPrompt="1"/>
          </p:nvPr>
        </p:nvSpPr>
        <p:spPr>
          <a:xfrm>
            <a:off x="628651" y="734507"/>
            <a:ext cx="3266017" cy="3016120"/>
          </a:xfrm>
        </p:spPr>
        <p:txBody>
          <a:bodyPr/>
          <a:lstStyle>
            <a:lvl1pPr>
              <a:defRPr>
                <a:solidFill>
                  <a:schemeClr val="bg1"/>
                </a:solidFill>
              </a:defRPr>
            </a:lvl1pPr>
          </a:lstStyle>
          <a:p>
            <a:r>
              <a:rPr lang="en-US"/>
              <a:t>Click to add Section Slide Title</a:t>
            </a:r>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mn-lt"/>
              </a:rPr>
              <a:t>Classification: Confidential</a:t>
            </a:r>
          </a:p>
        </p:txBody>
      </p:sp>
      <p:sp>
        <p:nvSpPr>
          <p:cNvPr id="18" name="Picture Placeholder 17">
            <a:extLst>
              <a:ext uri="{FF2B5EF4-FFF2-40B4-BE49-F238E27FC236}">
                <a16:creationId xmlns:a16="http://schemas.microsoft.com/office/drawing/2014/main" id="{35CC86F3-69F0-5AF9-16AC-B25C820D11B1}"/>
              </a:ext>
            </a:extLst>
          </p:cNvPr>
          <p:cNvSpPr>
            <a:spLocks noGrp="1"/>
          </p:cNvSpPr>
          <p:nvPr>
            <p:ph type="pic" sz="quarter" idx="10"/>
          </p:nvPr>
        </p:nvSpPr>
        <p:spPr>
          <a:xfrm>
            <a:off x="4305301" y="0"/>
            <a:ext cx="4838699" cy="5149600"/>
          </a:xfrm>
          <a:custGeom>
            <a:avLst/>
            <a:gdLst>
              <a:gd name="connsiteX0" fmla="*/ 0 w 4838699"/>
              <a:gd name="connsiteY0" fmla="*/ 0 h 5143500"/>
              <a:gd name="connsiteX1" fmla="*/ 4838699 w 4838699"/>
              <a:gd name="connsiteY1" fmla="*/ 0 h 5143500"/>
              <a:gd name="connsiteX2" fmla="*/ 4838699 w 4838699"/>
              <a:gd name="connsiteY2" fmla="*/ 5143500 h 5143500"/>
              <a:gd name="connsiteX3" fmla="*/ 2546079 w 4838699"/>
              <a:gd name="connsiteY3" fmla="*/ 5143500 h 5143500"/>
              <a:gd name="connsiteX4" fmla="*/ 0 w 4838699"/>
              <a:gd name="connsiteY4" fmla="*/ 25951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9" h="5143500">
                <a:moveTo>
                  <a:pt x="0" y="0"/>
                </a:moveTo>
                <a:lnTo>
                  <a:pt x="4838699" y="0"/>
                </a:lnTo>
                <a:lnTo>
                  <a:pt x="4838699" y="5143500"/>
                </a:lnTo>
                <a:lnTo>
                  <a:pt x="2546079" y="5143500"/>
                </a:lnTo>
                <a:cubicBezTo>
                  <a:pt x="1139821" y="5143500"/>
                  <a:pt x="0" y="4002662"/>
                  <a:pt x="0" y="2595151"/>
                </a:cubicBezTo>
                <a:close/>
              </a:path>
            </a:pathLst>
          </a:custGeom>
        </p:spPr>
        <p:txBody>
          <a:bodyPr wrap="square">
            <a:noAutofit/>
          </a:bodyPr>
          <a:lstStyle>
            <a:lvl1pPr marL="0" indent="0">
              <a:buNone/>
              <a:defRPr/>
            </a:lvl1pPr>
          </a:lstStyle>
          <a:p>
            <a:endParaRPr lang="en-US" dirty="0"/>
          </a:p>
        </p:txBody>
      </p:sp>
      <p:pic>
        <p:nvPicPr>
          <p:cNvPr id="2" name="Graphic 1">
            <a:extLst>
              <a:ext uri="{FF2B5EF4-FFF2-40B4-BE49-F238E27FC236}">
                <a16:creationId xmlns:a16="http://schemas.microsoft.com/office/drawing/2014/main" id="{CEAFEC6C-5D0F-1CAA-E19B-42708142B84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 y="4632325"/>
            <a:ext cx="591239" cy="511175"/>
          </a:xfrm>
          <a:prstGeom prst="rect">
            <a:avLst/>
          </a:prstGeom>
        </p:spPr>
      </p:pic>
      <p:sp>
        <p:nvSpPr>
          <p:cNvPr id="3" name="TextBox 2">
            <a:extLst>
              <a:ext uri="{FF2B5EF4-FFF2-40B4-BE49-F238E27FC236}">
                <a16:creationId xmlns:a16="http://schemas.microsoft.com/office/drawing/2014/main" id="{21CDAD29-0036-AE8D-0D96-EB608FA293A6}"/>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10" name="Graphic 9">
            <a:extLst>
              <a:ext uri="{FF2B5EF4-FFF2-40B4-BE49-F238E27FC236}">
                <a16:creationId xmlns:a16="http://schemas.microsoft.com/office/drawing/2014/main" id="{F6792504-4442-5947-0B49-CA70E0DDD0C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5087" y="4788983"/>
            <a:ext cx="199208" cy="182880"/>
          </a:xfrm>
          <a:prstGeom prst="rect">
            <a:avLst/>
          </a:prstGeom>
        </p:spPr>
      </p:pic>
    </p:spTree>
    <p:extLst>
      <p:ext uri="{BB962C8B-B14F-4D97-AF65-F5344CB8AC3E}">
        <p14:creationId xmlns:p14="http://schemas.microsoft.com/office/powerpoint/2010/main" val="1183541948"/>
      </p:ext>
    </p:extLst>
  </p:cSld>
  <p:clrMapOvr>
    <a:masterClrMapping/>
  </p:clrMapOvr>
  <p:extLst>
    <p:ext uri="{DCECCB84-F9BA-43D5-87BE-67443E8EF086}">
      <p15:sldGuideLst xmlns:p15="http://schemas.microsoft.com/office/powerpoint/2012/main">
        <p15:guide id="1" pos="27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_Laptop_mockup2">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 y="-4738"/>
            <a:ext cx="4369529" cy="5148238"/>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8" name="Title Placeholder 2">
            <a:extLst>
              <a:ext uri="{FF2B5EF4-FFF2-40B4-BE49-F238E27FC236}">
                <a16:creationId xmlns:a16="http://schemas.microsoft.com/office/drawing/2014/main" id="{51937383-780B-E34E-A8EA-BD0325749E4C}"/>
              </a:ext>
            </a:extLst>
          </p:cNvPr>
          <p:cNvSpPr>
            <a:spLocks noGrp="1"/>
          </p:cNvSpPr>
          <p:nvPr>
            <p:ph type="title"/>
          </p:nvPr>
        </p:nvSpPr>
        <p:spPr>
          <a:xfrm>
            <a:off x="4657747" y="2"/>
            <a:ext cx="4201620" cy="1307615"/>
          </a:xfrm>
          <a:prstGeom prst="rect">
            <a:avLst/>
          </a:prstGeom>
        </p:spPr>
        <p:txBody>
          <a:bodyPr vert="horz" lIns="91440" tIns="457200" rIns="91440" bIns="45720" rtlCol="0" anchor="t" anchorCtr="0">
            <a:noAutofit/>
          </a:bodyPr>
          <a:lstStyle>
            <a:lvl1pPr>
              <a:defRPr baseline="0">
                <a:solidFill>
                  <a:srgbClr val="009FDF"/>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888AF758-C558-6D48-B838-8FF1374536FD}"/>
              </a:ext>
            </a:extLst>
          </p:cNvPr>
          <p:cNvSpPr>
            <a:spLocks noGrp="1"/>
          </p:cNvSpPr>
          <p:nvPr>
            <p:ph sz="quarter" idx="21"/>
          </p:nvPr>
        </p:nvSpPr>
        <p:spPr>
          <a:xfrm>
            <a:off x="4657749" y="1307617"/>
            <a:ext cx="4201619" cy="3492984"/>
          </a:xfrm>
        </p:spPr>
        <p:txBody>
          <a:bodyPr>
            <a:noAutofit/>
          </a:bodyPr>
          <a:lstStyle>
            <a:lvl1pPr>
              <a:lnSpc>
                <a:spcPct val="100000"/>
              </a:lnSpc>
              <a:spcAft>
                <a:spcPts val="450"/>
              </a:spcAft>
              <a:defRPr b="0" baseline="0"/>
            </a:lvl1pPr>
            <a:lvl2pPr>
              <a:lnSpc>
                <a:spcPct val="100000"/>
              </a:lnSpc>
              <a:spcAft>
                <a:spcPts val="450"/>
              </a:spcAft>
              <a:defRPr baseline="0"/>
            </a:lvl2pPr>
            <a:lvl3pPr>
              <a:lnSpc>
                <a:spcPct val="100000"/>
              </a:lnSpc>
              <a:spcAft>
                <a:spcPts val="450"/>
              </a:spcAft>
              <a:defRPr baseline="0"/>
            </a:lvl3pPr>
            <a:lvl4pPr>
              <a:lnSpc>
                <a:spcPct val="100000"/>
              </a:lnSpc>
              <a:spcAft>
                <a:spcPts val="450"/>
              </a:spcAft>
              <a:defRPr baseline="0"/>
            </a:lvl4pPr>
            <a:lvl5pPr>
              <a:lnSpc>
                <a:spcPct val="100000"/>
              </a:lnSpc>
              <a:spcAft>
                <a:spcPts val="450"/>
              </a:spcAft>
              <a:defRPr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2ED2A333-50D0-D34E-9A8C-014E735F7C6A}"/>
              </a:ext>
            </a:extLst>
          </p:cNvPr>
          <p:cNvSpPr>
            <a:spLocks noGrp="1"/>
          </p:cNvSpPr>
          <p:nvPr>
            <p:ph type="sldNum" sz="quarter" idx="22"/>
          </p:nvPr>
        </p:nvSpPr>
        <p:spPr>
          <a:xfrm>
            <a:off x="6457950" y="4767264"/>
            <a:ext cx="2057400" cy="274637"/>
          </a:xfrm>
          <a:prstGeom prst="rect">
            <a:avLst/>
          </a:prstGeom>
        </p:spPr>
        <p:txBody>
          <a:bodyPr/>
          <a:lstStyle/>
          <a:p>
            <a:fld id="{8BCEB956-AEBD-914A-9E1E-4B31ECC675B1}" type="slidenum">
              <a:rPr lang="en-US" smtClean="0"/>
              <a:pPr/>
              <a:t>‹#›</a:t>
            </a:fld>
            <a:endParaRPr lang="en-US" dirty="0"/>
          </a:p>
        </p:txBody>
      </p:sp>
      <p:sp>
        <p:nvSpPr>
          <p:cNvPr id="2" name="Footer Placeholder 1">
            <a:extLst>
              <a:ext uri="{FF2B5EF4-FFF2-40B4-BE49-F238E27FC236}">
                <a16:creationId xmlns:a16="http://schemas.microsoft.com/office/drawing/2014/main" id="{88132A85-BEC6-D34D-BB32-8BCCF3AC685D}"/>
              </a:ext>
            </a:extLst>
          </p:cNvPr>
          <p:cNvSpPr>
            <a:spLocks noGrp="1"/>
          </p:cNvSpPr>
          <p:nvPr>
            <p:ph type="ftr" sz="quarter" idx="23"/>
          </p:nvPr>
        </p:nvSpPr>
        <p:spPr/>
        <p:txBody>
          <a:bodyPr/>
          <a:lstStyle/>
          <a:p>
            <a:r>
              <a:rPr lang="en-US" dirty="0"/>
              <a:t>PROPRIETARY AND CONFIDENTIAL  |</a:t>
            </a:r>
          </a:p>
        </p:txBody>
      </p:sp>
    </p:spTree>
    <p:extLst>
      <p:ext uri="{BB962C8B-B14F-4D97-AF65-F5344CB8AC3E}">
        <p14:creationId xmlns:p14="http://schemas.microsoft.com/office/powerpoint/2010/main" val="3804436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5" name="Title 4"/>
          <p:cNvSpPr>
            <a:spLocks noGrp="1"/>
          </p:cNvSpPr>
          <p:nvPr>
            <p:ph type="title" hasCustomPrompt="1"/>
          </p:nvPr>
        </p:nvSpPr>
        <p:spPr>
          <a:solidFill>
            <a:schemeClr val="tx1"/>
          </a:solidFill>
        </p:spPr>
        <p:txBody>
          <a:bodyPr/>
          <a:lstStyle>
            <a:lvl1pPr>
              <a:defRPr>
                <a:solidFill>
                  <a:schemeClr val="bg1"/>
                </a:solidFill>
              </a:defRPr>
            </a:lvl1pPr>
          </a:lstStyle>
          <a:p>
            <a:r>
              <a:rPr lang="en-US" dirty="0"/>
              <a:t>CLICK TO EDIT MASTER TITLE STYLE</a:t>
            </a:r>
          </a:p>
        </p:txBody>
      </p:sp>
      <p:sp>
        <p:nvSpPr>
          <p:cNvPr id="4" name="Text Placeholder 10"/>
          <p:cNvSpPr>
            <a:spLocks noGrp="1"/>
          </p:cNvSpPr>
          <p:nvPr>
            <p:ph type="body" sz="quarter" idx="13"/>
          </p:nvPr>
        </p:nvSpPr>
        <p:spPr>
          <a:xfrm>
            <a:off x="356090" y="1193132"/>
            <a:ext cx="8434203" cy="36193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txBox="1">
            <a:spLocks/>
          </p:cNvSpPr>
          <p:nvPr userDrawn="1"/>
        </p:nvSpPr>
        <p:spPr>
          <a:xfrm>
            <a:off x="6496665" y="4920270"/>
            <a:ext cx="2292550" cy="134540"/>
          </a:xfrm>
          <a:prstGeom prst="rect">
            <a:avLst/>
          </a:prstGeom>
        </p:spPr>
        <p:txBody>
          <a:bodyPr/>
          <a:lstStyle>
            <a:lvl1pPr marL="0" indent="0" algn="l" defTabSz="609448" rtl="0" eaLnBrk="1" latinLnBrk="0" hangingPunct="1">
              <a:spcBef>
                <a:spcPts val="1200"/>
              </a:spcBef>
              <a:spcAft>
                <a:spcPts val="0"/>
              </a:spcAft>
              <a:buSzPct val="100000"/>
              <a:buFont typeface="Arial"/>
              <a:buNone/>
              <a:defRPr sz="800" kern="1200">
                <a:solidFill>
                  <a:schemeClr val="tx1"/>
                </a:solidFill>
                <a:latin typeface="Franklin Gothic Book"/>
                <a:ea typeface="+mn-ea"/>
                <a:cs typeface="Franklin Gothic Book"/>
              </a:defRPr>
            </a:lvl1pPr>
            <a:lvl2pPr marL="457200" indent="-228600" algn="l" defTabSz="609448" rtl="0" eaLnBrk="1" latinLnBrk="0" hangingPunct="1">
              <a:spcBef>
                <a:spcPts val="0"/>
              </a:spcBef>
              <a:spcAft>
                <a:spcPts val="0"/>
              </a:spcAft>
              <a:buSzPct val="100000"/>
              <a:buFont typeface="Arial"/>
              <a:buChar char="•"/>
              <a:defRPr sz="800" kern="1200" baseline="0">
                <a:solidFill>
                  <a:schemeClr val="tx1"/>
                </a:solidFill>
                <a:latin typeface="Franklin Gothic Book"/>
                <a:ea typeface="+mn-ea"/>
                <a:cs typeface="Franklin Gothic Book"/>
              </a:defRPr>
            </a:lvl2pPr>
            <a:lvl3pPr marL="685800" indent="-228600" algn="l" defTabSz="609448" rtl="0" eaLnBrk="1" latinLnBrk="0" hangingPunct="1">
              <a:spcBef>
                <a:spcPts val="0"/>
              </a:spcBef>
              <a:spcAft>
                <a:spcPts val="0"/>
              </a:spcAft>
              <a:buSzPct val="100000"/>
              <a:buFont typeface="Arial"/>
              <a:buChar char="•"/>
              <a:defRPr sz="800" kern="1200">
                <a:solidFill>
                  <a:schemeClr val="tx1"/>
                </a:solidFill>
                <a:latin typeface="Franklin Gothic Book"/>
                <a:ea typeface="+mn-ea"/>
                <a:cs typeface="Franklin Gothic Book"/>
              </a:defRPr>
            </a:lvl3pPr>
            <a:lvl4pPr marL="914400" indent="-228600" algn="l" defTabSz="609448" rtl="0" eaLnBrk="1" latinLnBrk="0" hangingPunct="1">
              <a:spcBef>
                <a:spcPts val="0"/>
              </a:spcBef>
              <a:spcAft>
                <a:spcPts val="0"/>
              </a:spcAft>
              <a:buSzPct val="100000"/>
              <a:buFont typeface="Arial"/>
              <a:buChar char="•"/>
              <a:defRPr sz="800" kern="1200">
                <a:solidFill>
                  <a:schemeClr val="tx1"/>
                </a:solidFill>
                <a:latin typeface="Franklin Gothic Book"/>
                <a:ea typeface="+mn-ea"/>
                <a:cs typeface="Franklin Gothic Book"/>
              </a:defRPr>
            </a:lvl4pPr>
            <a:lvl5pPr marL="1257300" indent="-342900" algn="l" defTabSz="609448" rtl="0" eaLnBrk="1" latinLnBrk="0" hangingPunct="1">
              <a:spcBef>
                <a:spcPts val="0"/>
              </a:spcBef>
              <a:spcAft>
                <a:spcPts val="0"/>
              </a:spcAft>
              <a:buSzPct val="100000"/>
              <a:buFont typeface="Arial"/>
              <a:buChar char="•"/>
              <a:defRPr sz="800" kern="1200">
                <a:solidFill>
                  <a:schemeClr val="tx1"/>
                </a:solidFill>
                <a:latin typeface="Franklin Gothic Book"/>
                <a:ea typeface="+mn-ea"/>
                <a:cs typeface="Franklin Gothic Book"/>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gn="r"/>
            <a:r>
              <a:rPr lang="en-US" sz="600" b="0" i="0" dirty="0">
                <a:solidFill>
                  <a:srgbClr val="BFBFBF"/>
                </a:solidFill>
                <a:latin typeface="Franklin Gothic Book"/>
                <a:ea typeface="Lucida Grande"/>
                <a:cs typeface="Franklin Gothic Book"/>
              </a:rPr>
              <a:t>Proprietary and Confidential | </a:t>
            </a:r>
            <a:fld id="{6C57FC2A-9218-D94C-BC91-9A6D8B910988}" type="slidenum">
              <a:rPr lang="en-US" sz="600" b="0" i="0" smtClean="0">
                <a:solidFill>
                  <a:srgbClr val="BFBFBF"/>
                </a:solidFill>
                <a:latin typeface="Franklin Gothic Book"/>
                <a:ea typeface="Lucida Grande"/>
                <a:cs typeface="Franklin Gothic Book"/>
              </a:rPr>
              <a:pPr algn="r"/>
              <a:t>‹#›</a:t>
            </a:fld>
            <a:endParaRPr lang="en-US" sz="600" dirty="0">
              <a:solidFill>
                <a:srgbClr val="BFBFBF"/>
              </a:solidFill>
              <a:latin typeface="Franklin Gothic Book"/>
              <a:cs typeface="Franklin Gothic Book"/>
            </a:endParaRPr>
          </a:p>
        </p:txBody>
      </p:sp>
    </p:spTree>
    <p:extLst>
      <p:ext uri="{BB962C8B-B14F-4D97-AF65-F5344CB8AC3E}">
        <p14:creationId xmlns:p14="http://schemas.microsoft.com/office/powerpoint/2010/main" val="3987832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Slide_W/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28815" y="0"/>
            <a:ext cx="7882127" cy="1207008"/>
          </a:xfrm>
          <a:prstGeom prst="rect">
            <a:avLst/>
          </a:prstGeom>
        </p:spPr>
        <p:txBody>
          <a:bodyPr/>
          <a:lstStyle>
            <a:lvl1pPr algn="ct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2305846"/>
      </p:ext>
    </p:extLst>
  </p:cSld>
  <p:clrMapOvr>
    <a:masterClrMapping/>
  </p:clrMapOvr>
  <p:extLst>
    <p:ext uri="{DCECCB84-F9BA-43D5-87BE-67443E8EF086}">
      <p15:sldGuideLst xmlns:p15="http://schemas.microsoft.com/office/powerpoint/2012/main">
        <p15:guide id="1" orient="horz" pos="540">
          <p15:clr>
            <a:srgbClr val="FBAE40"/>
          </p15:clr>
        </p15:guide>
        <p15:guide id="2" pos="2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5A81E4-2992-2041-A188-29E5DB0E0F2F}"/>
              </a:ext>
            </a:extLst>
          </p:cNvPr>
          <p:cNvSpPr>
            <a:spLocks noGrp="1"/>
          </p:cNvSpPr>
          <p:nvPr>
            <p:ph sz="quarter" idx="10"/>
          </p:nvPr>
        </p:nvSpPr>
        <p:spPr>
          <a:xfrm>
            <a:off x="211016" y="918796"/>
            <a:ext cx="8721969" cy="3511536"/>
          </a:xfrm>
        </p:spPr>
        <p:txBody>
          <a:bodyPr>
            <a:noAutofit/>
          </a:bodyPr>
          <a:lstStyle>
            <a:lvl1pPr>
              <a:lnSpc>
                <a:spcPct val="100000"/>
              </a:lnSpc>
              <a:spcAft>
                <a:spcPts val="450"/>
              </a:spcAft>
              <a:defRPr b="0"/>
            </a:lvl1pPr>
            <a:lvl2pPr>
              <a:lnSpc>
                <a:spcPct val="100000"/>
              </a:lnSpc>
              <a:spcAft>
                <a:spcPts val="450"/>
              </a:spcAft>
              <a:defRPr/>
            </a:lvl2pPr>
            <a:lvl3pPr>
              <a:lnSpc>
                <a:spcPct val="100000"/>
              </a:lnSpc>
              <a:spcAft>
                <a:spcPts val="450"/>
              </a:spcAft>
              <a:defRPr/>
            </a:lvl3pPr>
            <a:lvl4pPr>
              <a:lnSpc>
                <a:spcPct val="100000"/>
              </a:lnSpc>
              <a:spcAft>
                <a:spcPts val="450"/>
              </a:spcAft>
              <a:defRPr/>
            </a:lvl4pPr>
            <a:lvl5pPr>
              <a:lnSpc>
                <a:spcPct val="100000"/>
              </a:lnSpc>
              <a:spcAft>
                <a:spcPts val="4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2">
            <a:extLst>
              <a:ext uri="{FF2B5EF4-FFF2-40B4-BE49-F238E27FC236}">
                <a16:creationId xmlns:a16="http://schemas.microsoft.com/office/drawing/2014/main" id="{FF3F6432-4E81-B54E-85F1-549EB629B597}"/>
              </a:ext>
            </a:extLst>
          </p:cNvPr>
          <p:cNvSpPr>
            <a:spLocks noGrp="1"/>
          </p:cNvSpPr>
          <p:nvPr>
            <p:ph type="title"/>
          </p:nvPr>
        </p:nvSpPr>
        <p:spPr>
          <a:xfrm>
            <a:off x="628815" y="0"/>
            <a:ext cx="7882127" cy="1207008"/>
          </a:xfrm>
          <a:prstGeom prst="rect">
            <a:avLst/>
          </a:prstGeom>
        </p:spPr>
        <p:txBody>
          <a:bodyPr/>
          <a:lstStyle>
            <a:lvl1pPr algn="ctr">
              <a:defRPr>
                <a:solidFill>
                  <a:schemeClr val="accent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84924883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ue tab - blank_2">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51" name="TextBox 50">
            <a:extLst>
              <a:ext uri="{FF2B5EF4-FFF2-40B4-BE49-F238E27FC236}">
                <a16:creationId xmlns:a16="http://schemas.microsoft.com/office/drawing/2014/main" id="{8B4AA6B1-43EF-1E79-F9D5-96F3228D8DBC}"/>
              </a:ext>
            </a:extLst>
          </p:cNvPr>
          <p:cNvSpPr txBox="1"/>
          <p:nvPr userDrawn="1"/>
        </p:nvSpPr>
        <p:spPr>
          <a:xfrm>
            <a:off x="706324" y="4843587"/>
            <a:ext cx="3061253" cy="92333"/>
          </a:xfrm>
          <a:prstGeom prst="rect">
            <a:avLst/>
          </a:prstGeom>
          <a:noFill/>
        </p:spPr>
        <p:txBody>
          <a:bodyPr wrap="square" lIns="0" tIns="0" rIns="0" bIns="0" rtlCol="0" anchor="ctr" anchorCtr="0">
            <a:spAutoFit/>
          </a:bodyPr>
          <a:lstStyle/>
          <a:p>
            <a:r>
              <a:rPr lang="en-US" sz="600">
                <a:solidFill>
                  <a:srgbClr val="7F7F7F"/>
                </a:solidFill>
                <a:latin typeface="Arial" panose="020B0604020202020204" pitchFamily="34" charset="0"/>
                <a:cs typeface="Arial" panose="020B0604020202020204" pitchFamily="34" charset="0"/>
              </a:rPr>
              <a:t>Classification: Confidential</a:t>
            </a:r>
          </a:p>
        </p:txBody>
      </p:sp>
      <p:sp>
        <p:nvSpPr>
          <p:cNvPr id="2" name="Text Placeholder 34">
            <a:extLst>
              <a:ext uri="{FF2B5EF4-FFF2-40B4-BE49-F238E27FC236}">
                <a16:creationId xmlns:a16="http://schemas.microsoft.com/office/drawing/2014/main" id="{796AB6AC-0F5B-FB20-E9A0-5F4E164245AD}"/>
              </a:ext>
            </a:extLst>
          </p:cNvPr>
          <p:cNvSpPr>
            <a:spLocks noGrp="1"/>
          </p:cNvSpPr>
          <p:nvPr>
            <p:ph type="body" sz="quarter" idx="12" hasCustomPrompt="1"/>
          </p:nvPr>
        </p:nvSpPr>
        <p:spPr>
          <a:xfrm>
            <a:off x="5501879" y="4807458"/>
            <a:ext cx="3296840" cy="164592"/>
          </a:xfrm>
        </p:spPr>
        <p:txBody>
          <a:bodyPr lIns="0" tIns="0" rIns="0" bIns="0" anchor="ctr" anchorCtr="0">
            <a:normAutofit/>
          </a:bodyPr>
          <a:lstStyle>
            <a:lvl1pPr marL="0" indent="0" algn="r">
              <a:buNone/>
              <a:defRPr sz="600">
                <a:solidFill>
                  <a:srgbClr val="7F7F7F"/>
                </a:solidFill>
              </a:defRPr>
            </a:lvl1pPr>
          </a:lstStyle>
          <a:p>
            <a:pPr lvl="0"/>
            <a:r>
              <a:rPr lang="en-US"/>
              <a:t>Click to add text</a:t>
            </a:r>
          </a:p>
        </p:txBody>
      </p:sp>
    </p:spTree>
    <p:extLst>
      <p:ext uri="{BB962C8B-B14F-4D97-AF65-F5344CB8AC3E}">
        <p14:creationId xmlns:p14="http://schemas.microsoft.com/office/powerpoint/2010/main" val="4251711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4652888"/>
            <a:ext cx="591239" cy="490611"/>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i="0" smtClean="0">
                <a:solidFill>
                  <a:schemeClr val="bg1"/>
                </a:solidFill>
                <a:latin typeface="Arial" panose="020B0604020202020204" pitchFamily="34" charset="0"/>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6317472" y="1"/>
            <a:ext cx="2826528" cy="51434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457200" y="0"/>
            <a:ext cx="5638799" cy="1123950"/>
          </a:xfrm>
        </p:spPr>
        <p:txBody>
          <a:bodyPr/>
          <a:lstStyle/>
          <a:p>
            <a:r>
              <a:rPr lang="en-US" dirty="0"/>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197100" y="4798219"/>
            <a:ext cx="38989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457199" y="1936237"/>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457199" y="1155707"/>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3665527094"/>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svg="http://schemas.microsoft.com/office/drawing/2016/SVG/main" xmlns:a14="http://schemas.microsoft.com/office/drawing/2010/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39473252"/>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16="http://schemas.microsoft.com/office/drawing/2014/main" xmlns="">
      <p:transition advClick="0" advTm="0"/>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017826"/>
      </p:ext>
    </p:extLst>
  </p:cSld>
  <p:clrMapOvr>
    <a:masterClrMapping/>
  </p:clrMapOvr>
  <mc:AlternateContent xmlns:mc="http://schemas.openxmlformats.org/markup-compatibility/2006" xmlns:p14="http://schemas.microsoft.com/office/powerpoint/2010/main">
    <mc:Choice Requires="p14">
      <p:transition p14:dur="10" advClick="0" advTm="0"/>
    </mc:Choice>
    <mc:Fallback xmlns:a16="http://schemas.microsoft.com/office/drawing/2014/main" xmlns="">
      <p:transition advClick="0" advTm="0"/>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457200" y="0"/>
            <a:ext cx="8229600" cy="112395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4565931" y="2854663"/>
            <a:ext cx="4031681"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BD013F5C-E5E2-7E1B-7DA2-AB8D0592C4AF}"/>
              </a:ext>
            </a:extLst>
          </p:cNvPr>
          <p:cNvSpPr/>
          <p:nvPr userDrawn="1"/>
        </p:nvSpPr>
        <p:spPr>
          <a:xfrm>
            <a:off x="537472" y="2854663"/>
            <a:ext cx="4031682"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97AC6A2B-2A3E-CC3F-E523-66A8EF2766BE}"/>
              </a:ext>
            </a:extLst>
          </p:cNvPr>
          <p:cNvSpPr/>
          <p:nvPr userDrawn="1"/>
        </p:nvSpPr>
        <p:spPr>
          <a:xfrm>
            <a:off x="4565932" y="1061617"/>
            <a:ext cx="4031680"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96114284-7CC1-3D71-EFDE-313A3D0EDD6F}"/>
              </a:ext>
            </a:extLst>
          </p:cNvPr>
          <p:cNvSpPr/>
          <p:nvPr userDrawn="1"/>
        </p:nvSpPr>
        <p:spPr>
          <a:xfrm>
            <a:off x="537472" y="1061617"/>
            <a:ext cx="4031682"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4569153" y="2854663"/>
            <a:ext cx="1764792" cy="1792224"/>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537471" y="2854663"/>
            <a:ext cx="1764792" cy="1792224"/>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2804395"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6830088"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4788697" y="1147648"/>
            <a:ext cx="1783455" cy="1434002"/>
          </a:xfrm>
        </p:spPr>
        <p:txBody>
          <a:bodyPr lIns="91440" rIns="91440" anchor="ctr" anchorCtr="0">
            <a:noAutofit/>
          </a:bodyPr>
          <a:lstStyle>
            <a:lvl1pPr algn="ctr">
              <a:buFontTx/>
              <a:buNone/>
              <a:defRPr sz="130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724551" y="1147648"/>
            <a:ext cx="1858382" cy="1434002"/>
          </a:xfrm>
        </p:spPr>
        <p:txBody>
          <a:bodyPr lIns="91440" rIns="91440" anchor="ctr" anchorCtr="0">
            <a:noAutofit/>
          </a:bodyPr>
          <a:lstStyle>
            <a:lvl1pPr algn="ctr">
              <a:buFontTx/>
              <a:buNone/>
              <a:defRPr sz="130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2521670" y="3058541"/>
            <a:ext cx="1783455" cy="1434002"/>
          </a:xfrm>
        </p:spPr>
        <p:txBody>
          <a:bodyPr lIns="91440" rIns="91440" anchor="ctr" anchorCtr="0">
            <a:noAutofit/>
          </a:bodyPr>
          <a:lstStyle>
            <a:lvl1pPr algn="ctr">
              <a:buFontTx/>
              <a:buNone/>
              <a:defRPr sz="135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6572152" y="3058541"/>
            <a:ext cx="1745506" cy="1434002"/>
          </a:xfrm>
        </p:spPr>
        <p:txBody>
          <a:bodyPr lIns="91440" rIns="91440" anchor="ctr" anchorCtr="0">
            <a:noAutofit/>
          </a:bodyPr>
          <a:lstStyle>
            <a:lvl1pPr algn="ctr">
              <a:buFontTx/>
              <a:buNone/>
              <a:defRPr sz="135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36876267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a16="http://schemas.microsoft.com/office/drawing/2014/main"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3205525" y="0"/>
            <a:ext cx="5938475" cy="51435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75" y="364859"/>
            <a:ext cx="1873193" cy="538908"/>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706374" y="1677490"/>
            <a:ext cx="4073488" cy="1534765"/>
          </a:xfrm>
        </p:spPr>
        <p:txBody>
          <a:bodyPr lIns="0" tIns="0" rIns="0" bIns="0" anchor="ctr">
            <a:normAutofit/>
          </a:bodyPr>
          <a:lstStyle>
            <a:lvl1pPr marL="0" indent="0">
              <a:spcBef>
                <a:spcPts val="0"/>
              </a:spcBef>
              <a:buFontTx/>
              <a:buNone/>
              <a:defRPr sz="3000" b="0">
                <a:solidFill>
                  <a:schemeClr val="tx2"/>
                </a:solidFill>
              </a:defRPr>
            </a:lvl1pPr>
          </a:lstStyle>
          <a:p>
            <a:pPr lvl="0"/>
            <a:r>
              <a:rPr lang="en-US" dirty="0"/>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706374" y="355244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706374" y="396392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4559300"/>
            <a:ext cx="2628900"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66899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duct Slide Left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27A4436-AD0D-4EC1-1971-1CE0AAC95619}"/>
              </a:ext>
            </a:extLst>
          </p:cNvPr>
          <p:cNvSpPr>
            <a:spLocks noGrp="1"/>
          </p:cNvSpPr>
          <p:nvPr>
            <p:ph type="pic" sz="quarter" idx="13"/>
          </p:nvPr>
        </p:nvSpPr>
        <p:spPr>
          <a:xfrm>
            <a:off x="1" y="0"/>
            <a:ext cx="4425043" cy="5143500"/>
          </a:xfrm>
          <a:custGeom>
            <a:avLst/>
            <a:gdLst>
              <a:gd name="connsiteX0" fmla="*/ 0 w 5900057"/>
              <a:gd name="connsiteY0" fmla="*/ 0 h 6858000"/>
              <a:gd name="connsiteX1" fmla="*/ 3789438 w 5900057"/>
              <a:gd name="connsiteY1" fmla="*/ 0 h 6858000"/>
              <a:gd name="connsiteX2" fmla="*/ 3978136 w 5900057"/>
              <a:gd name="connsiteY2" fmla="*/ 48507 h 6858000"/>
              <a:gd name="connsiteX3" fmla="*/ 5900057 w 5900057"/>
              <a:gd name="connsiteY3" fmla="*/ 2661755 h 6858000"/>
              <a:gd name="connsiteX4" fmla="*/ 5900057 w 5900057"/>
              <a:gd name="connsiteY4" fmla="*/ 5447126 h 6858000"/>
              <a:gd name="connsiteX5" fmla="*/ 5900055 w 5900057"/>
              <a:gd name="connsiteY5" fmla="*/ 5447126 h 6858000"/>
              <a:gd name="connsiteX6" fmla="*/ 5900055 w 5900057"/>
              <a:gd name="connsiteY6" fmla="*/ 6858000 h 6858000"/>
              <a:gd name="connsiteX7" fmla="*/ 448359 w 5900057"/>
              <a:gd name="connsiteY7" fmla="*/ 6858000 h 6858000"/>
              <a:gd name="connsiteX8" fmla="*/ 788839 w 5900057"/>
              <a:gd name="connsiteY8" fmla="*/ 6517216 h 6858000"/>
              <a:gd name="connsiteX9" fmla="*/ 448359 w 5900057"/>
              <a:gd name="connsiteY9" fmla="*/ 6176433 h 6858000"/>
              <a:gd name="connsiteX10" fmla="*/ 0 w 5900057"/>
              <a:gd name="connsiteY10" fmla="*/ 6176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0057" h="6858000">
                <a:moveTo>
                  <a:pt x="0" y="0"/>
                </a:moveTo>
                <a:lnTo>
                  <a:pt x="3789438" y="0"/>
                </a:lnTo>
                <a:lnTo>
                  <a:pt x="3978136" y="48507"/>
                </a:lnTo>
                <a:cubicBezTo>
                  <a:pt x="5091087" y="394576"/>
                  <a:pt x="5900057" y="1432656"/>
                  <a:pt x="5900057" y="2661755"/>
                </a:cubicBezTo>
                <a:lnTo>
                  <a:pt x="5900057" y="5447126"/>
                </a:lnTo>
                <a:lnTo>
                  <a:pt x="5900055" y="5447126"/>
                </a:lnTo>
                <a:lnTo>
                  <a:pt x="5900055" y="6858000"/>
                </a:lnTo>
                <a:lnTo>
                  <a:pt x="448359" y="6858000"/>
                </a:lnTo>
                <a:cubicBezTo>
                  <a:pt x="636390" y="6858000"/>
                  <a:pt x="788839" y="6705415"/>
                  <a:pt x="788839" y="6517216"/>
                </a:cubicBezTo>
                <a:cubicBezTo>
                  <a:pt x="788839" y="6329018"/>
                  <a:pt x="636390" y="6176433"/>
                  <a:pt x="448359" y="6176433"/>
                </a:cubicBezTo>
                <a:lnTo>
                  <a:pt x="0" y="6176433"/>
                </a:lnTo>
                <a:close/>
              </a:path>
            </a:pathLst>
          </a:custGeom>
        </p:spPr>
        <p:txBody>
          <a:bodyPr wrap="square">
            <a:noAutofit/>
          </a:body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 name="Title 3">
            <a:extLst>
              <a:ext uri="{FF2B5EF4-FFF2-40B4-BE49-F238E27FC236}">
                <a16:creationId xmlns:a16="http://schemas.microsoft.com/office/drawing/2014/main" id="{9CA78EC1-2ABE-6E8B-7C7A-1C5423AAF660}"/>
              </a:ext>
            </a:extLst>
          </p:cNvPr>
          <p:cNvSpPr>
            <a:spLocks noGrp="1"/>
          </p:cNvSpPr>
          <p:nvPr>
            <p:ph type="title"/>
          </p:nvPr>
        </p:nvSpPr>
        <p:spPr>
          <a:xfrm>
            <a:off x="4572000" y="993010"/>
            <a:ext cx="4114800" cy="830997"/>
          </a:xfrm>
        </p:spPr>
        <p:txBody>
          <a:bodyPr>
            <a:spAutoFit/>
          </a:bodyPr>
          <a:lstStyle/>
          <a:p>
            <a:r>
              <a:rPr lang="en-US" dirty="0"/>
              <a:t>Click to edit Master title style</a:t>
            </a:r>
          </a:p>
        </p:txBody>
      </p:sp>
      <p:sp>
        <p:nvSpPr>
          <p:cNvPr id="3" name="Text Placeholder 34">
            <a:extLst>
              <a:ext uri="{FF2B5EF4-FFF2-40B4-BE49-F238E27FC236}">
                <a16:creationId xmlns:a16="http://schemas.microsoft.com/office/drawing/2014/main" id="{5B756D63-18F5-5331-32C6-96A7AF6AC635}"/>
              </a:ext>
            </a:extLst>
          </p:cNvPr>
          <p:cNvSpPr>
            <a:spLocks noGrp="1"/>
          </p:cNvSpPr>
          <p:nvPr>
            <p:ph type="body" sz="quarter" idx="12" hasCustomPrompt="1"/>
          </p:nvPr>
        </p:nvSpPr>
        <p:spPr>
          <a:xfrm>
            <a:off x="4572000" y="4798219"/>
            <a:ext cx="41148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1F30821F-C8E5-4F52-7B90-ADB40F1B46D9}"/>
              </a:ext>
            </a:extLst>
          </p:cNvPr>
          <p:cNvSpPr>
            <a:spLocks noGrp="1"/>
          </p:cNvSpPr>
          <p:nvPr>
            <p:ph type="body" sz="quarter" idx="16"/>
          </p:nvPr>
        </p:nvSpPr>
        <p:spPr>
          <a:xfrm>
            <a:off x="4572000" y="275101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5" name="Text Placeholder 9">
            <a:extLst>
              <a:ext uri="{FF2B5EF4-FFF2-40B4-BE49-F238E27FC236}">
                <a16:creationId xmlns:a16="http://schemas.microsoft.com/office/drawing/2014/main" id="{5F777877-3BFE-6153-3988-444F85016154}"/>
              </a:ext>
            </a:extLst>
          </p:cNvPr>
          <p:cNvSpPr>
            <a:spLocks noGrp="1"/>
          </p:cNvSpPr>
          <p:nvPr>
            <p:ph type="body" sz="quarter" idx="17"/>
          </p:nvPr>
        </p:nvSpPr>
        <p:spPr>
          <a:xfrm>
            <a:off x="4572000" y="19704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882584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bin"/><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bin"/><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bin"/><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1.png"/><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image" Target="../media/image4.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image" Target="../media/image3.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image" Target="../media/image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0" y="4632324"/>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5086"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36726DB2-8E0C-A223-83E7-8725249E0137}"/>
              </a:ext>
            </a:extLst>
          </p:cNvPr>
          <p:cNvSpPr txBox="1"/>
          <p:nvPr userDrawn="1">
            <p:extLst>
              <p:ext uri="{1162E1C5-73C7-4A58-AE30-91384D911F3F}">
                <p184:classification xmlns:p184="http://schemas.microsoft.com/office/powerpoint/2018/4/main" val="ftr"/>
              </p:ext>
            </p:extLst>
          </p:nvPr>
        </p:nvSpPr>
        <p:spPr>
          <a:xfrm>
            <a:off x="7540625" y="4958080"/>
            <a:ext cx="1562100"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VSP Vision Classification: RESTRICTED</a:t>
            </a:r>
          </a:p>
        </p:txBody>
      </p:sp>
    </p:spTree>
    <p:extLst>
      <p:ext uri="{BB962C8B-B14F-4D97-AF65-F5344CB8AC3E}">
        <p14:creationId xmlns:p14="http://schemas.microsoft.com/office/powerpoint/2010/main" val="3578697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p14:dur="10" advClick="0" advTm="0"/>
    </mc:Choice>
    <mc:Fallback xmlns:p15="http://schemas.microsoft.com/office/powerpoint/2012/main" xmlns:asvg="http://schemas.microsoft.com/office/drawing/2016/SVG/main" xmlns:a14="http://schemas.microsoft.com/office/drawing/2010/main" xmlns:a16="http://schemas.microsoft.com/office/drawing/2014/main" xmlns="">
      <p:transition advClick="0" advTm="0"/>
    </mc:Fallback>
  </mc:AlternateContent>
  <p:txStyles>
    <p:titleStyle>
      <a:lvl1pPr algn="l" defTabSz="914400"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0" y="4632324"/>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5086"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12E8FB03-5D3C-72E3-1BC7-ABE3C916952B}"/>
              </a:ext>
            </a:extLst>
          </p:cNvPr>
          <p:cNvSpPr txBox="1"/>
          <p:nvPr userDrawn="1">
            <p:extLst>
              <p:ext uri="{1162E1C5-73C7-4A58-AE30-91384D911F3F}">
                <p184:classification xmlns:p184="http://schemas.microsoft.com/office/powerpoint/2018/4/main" val="ftr"/>
              </p:ext>
            </p:extLst>
          </p:nvPr>
        </p:nvSpPr>
        <p:spPr>
          <a:xfrm>
            <a:off x="7540625" y="4958080"/>
            <a:ext cx="1562100"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VSP Vision Classification: RESTRICTED</a:t>
            </a:r>
          </a:p>
        </p:txBody>
      </p:sp>
    </p:spTree>
    <p:extLst>
      <p:ext uri="{BB962C8B-B14F-4D97-AF65-F5344CB8AC3E}">
        <p14:creationId xmlns:p14="http://schemas.microsoft.com/office/powerpoint/2010/main" val="357869710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txStyles>
    <p:titleStyle>
      <a:lvl1pPr algn="l" defTabSz="914400"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EF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rot="10800000">
            <a:off x="1" y="4632325"/>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15087"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800" y="4797222"/>
            <a:ext cx="2887007" cy="184666"/>
          </a:xfrm>
          <a:prstGeom prst="rect">
            <a:avLst/>
          </a:prstGeom>
          <a:noFill/>
        </p:spPr>
        <p:txBody>
          <a:bodyPr wrap="square" lIns="0"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Tree>
    <p:extLst>
      <p:ext uri="{BB962C8B-B14F-4D97-AF65-F5344CB8AC3E}">
        <p14:creationId xmlns:p14="http://schemas.microsoft.com/office/powerpoint/2010/main" val="408674589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Lst>
  <p:txStyles>
    <p:titleStyle>
      <a:lvl1pPr algn="l" defTabSz="914378" rtl="0" eaLnBrk="1" latinLnBrk="0" hangingPunct="1">
        <a:lnSpc>
          <a:spcPct val="90000"/>
        </a:lnSpc>
        <a:spcBef>
          <a:spcPct val="0"/>
        </a:spcBef>
        <a:buNone/>
        <a:defRPr sz="220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0"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77"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71"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65"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bin"/><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bin"/><Relationship Id="rId5" Type="http://schemas.openxmlformats.org/officeDocument/2006/relationships/image" Target="../media/image17.bin"/><Relationship Id="rId4" Type="http://schemas.openxmlformats.org/officeDocument/2006/relationships/image" Target="../media/image16.bin"/></Relationships>
</file>

<file path=ppt/slides/_rels/slide3.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0.bin"/><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bin"/><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bin"/><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8.bin"/><Relationship Id="rId13" Type="http://schemas.openxmlformats.org/officeDocument/2006/relationships/image" Target="../media/image33.png"/><Relationship Id="rId3" Type="http://schemas.openxmlformats.org/officeDocument/2006/relationships/image" Target="../media/image23.bin"/><Relationship Id="rId7" Type="http://schemas.openxmlformats.org/officeDocument/2006/relationships/image" Target="../media/image27.bin"/><Relationship Id="rId12" Type="http://schemas.openxmlformats.org/officeDocument/2006/relationships/image" Target="../media/image32.bin"/><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6.bin"/><Relationship Id="rId11" Type="http://schemas.openxmlformats.org/officeDocument/2006/relationships/image" Target="../media/image31.png"/><Relationship Id="rId5" Type="http://schemas.openxmlformats.org/officeDocument/2006/relationships/image" Target="../media/image25.bin"/><Relationship Id="rId15" Type="http://schemas.openxmlformats.org/officeDocument/2006/relationships/image" Target="../media/image35.bin"/><Relationship Id="rId10" Type="http://schemas.openxmlformats.org/officeDocument/2006/relationships/image" Target="../media/image30.bin"/><Relationship Id="rId4" Type="http://schemas.openxmlformats.org/officeDocument/2006/relationships/image" Target="../media/image24.bin"/><Relationship Id="rId9" Type="http://schemas.openxmlformats.org/officeDocument/2006/relationships/image" Target="../media/image29.png"/><Relationship Id="rId14" Type="http://schemas.openxmlformats.org/officeDocument/2006/relationships/image" Target="../media/image34.bin"/></Relationships>
</file>

<file path=ppt/slides/_rels/slide9.xml.rels><?xml version="1.0" encoding="UTF-8" standalone="yes"?>
<Relationships xmlns="http://schemas.openxmlformats.org/package/2006/relationships"><Relationship Id="rId3" Type="http://schemas.openxmlformats.org/officeDocument/2006/relationships/image" Target="../media/image36.bin"/><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9.bin"/><Relationship Id="rId5" Type="http://schemas.openxmlformats.org/officeDocument/2006/relationships/image" Target="../media/image38.png"/><Relationship Id="rId4" Type="http://schemas.openxmlformats.org/officeDocument/2006/relationships/image" Target="../media/image3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CF9F124-D7E7-430F-B7E9-DEFADFC11F1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l="5435" r="17567"/>
          <a:stretch/>
        </p:blipFill>
        <p:spPr>
          <a:xfrm>
            <a:off x="3205525" y="0"/>
            <a:ext cx="5938475" cy="5143500"/>
          </a:xfrm>
        </p:spPr>
      </p:pic>
      <p:sp>
        <p:nvSpPr>
          <p:cNvPr id="7" name="Text Placeholder 6">
            <a:extLst>
              <a:ext uri="{FF2B5EF4-FFF2-40B4-BE49-F238E27FC236}">
                <a16:creationId xmlns:a16="http://schemas.microsoft.com/office/drawing/2014/main" id="{C7DA3254-FF67-1CED-D931-9B8A9E6C49DE}"/>
              </a:ext>
            </a:extLst>
          </p:cNvPr>
          <p:cNvSpPr>
            <a:spLocks noGrp="1"/>
          </p:cNvSpPr>
          <p:nvPr>
            <p:ph type="body" sz="quarter" idx="12"/>
          </p:nvPr>
        </p:nvSpPr>
        <p:spPr/>
        <p:txBody>
          <a:bodyPr/>
          <a:lstStyle/>
          <a:p>
            <a:r>
              <a:rPr lang="en-US" sz="2000" dirty="0"/>
              <a:t>It’s Time to Enroll</a:t>
            </a:r>
          </a:p>
          <a:p>
            <a:r>
              <a:rPr lang="en-US" dirty="0"/>
              <a:t>Get to know Your </a:t>
            </a:r>
            <a:br>
              <a:rPr lang="en-US" dirty="0"/>
            </a:br>
            <a:r>
              <a:rPr lang="en-US" dirty="0"/>
              <a:t>VSP Vison Benefits</a:t>
            </a:r>
          </a:p>
        </p:txBody>
      </p:sp>
      <p:sp>
        <p:nvSpPr>
          <p:cNvPr id="4" name="Text Placeholder 3">
            <a:extLst>
              <a:ext uri="{FF2B5EF4-FFF2-40B4-BE49-F238E27FC236}">
                <a16:creationId xmlns:a16="http://schemas.microsoft.com/office/drawing/2014/main" id="{D8C0D8E8-F900-65D9-4E3F-4AFC3B470022}"/>
              </a:ext>
            </a:extLst>
          </p:cNvPr>
          <p:cNvSpPr>
            <a:spLocks noGrp="1"/>
          </p:cNvSpPr>
          <p:nvPr>
            <p:ph type="body" sz="quarter" idx="16"/>
          </p:nvPr>
        </p:nvSpPr>
        <p:spPr>
          <a:xfrm>
            <a:off x="706374" y="3514007"/>
            <a:ext cx="4063996" cy="288036"/>
          </a:xfrm>
        </p:spPr>
        <p:txBody>
          <a:bodyPr/>
          <a:lstStyle/>
          <a:p>
            <a:r>
              <a:rPr lang="en-US" dirty="0"/>
              <a:t>County of San Mateo</a:t>
            </a:r>
          </a:p>
        </p:txBody>
      </p:sp>
      <p:sp>
        <p:nvSpPr>
          <p:cNvPr id="5" name="Text Placeholder 4">
            <a:extLst>
              <a:ext uri="{FF2B5EF4-FFF2-40B4-BE49-F238E27FC236}">
                <a16:creationId xmlns:a16="http://schemas.microsoft.com/office/drawing/2014/main" id="{0E4BE5F6-0E89-31EB-F44C-112DF3D48660}"/>
              </a:ext>
            </a:extLst>
          </p:cNvPr>
          <p:cNvSpPr>
            <a:spLocks noGrp="1"/>
          </p:cNvSpPr>
          <p:nvPr>
            <p:ph type="body" sz="quarter" idx="17"/>
          </p:nvPr>
        </p:nvSpPr>
        <p:spPr/>
        <p:txBody>
          <a:bodyPr/>
          <a:lstStyle/>
          <a:p>
            <a:r>
              <a:rPr lang="en-US" dirty="0"/>
              <a:t>Effective 1/1/2025</a:t>
            </a:r>
          </a:p>
        </p:txBody>
      </p:sp>
    </p:spTree>
    <p:extLst>
      <p:ext uri="{BB962C8B-B14F-4D97-AF65-F5344CB8AC3E}">
        <p14:creationId xmlns:p14="http://schemas.microsoft.com/office/powerpoint/2010/main" val="53061579"/>
      </p:ext>
    </p:extLst>
  </p:cSld>
  <p:clrMapOvr>
    <a:masterClrMapping/>
  </p:clrMapOvr>
  <mc:AlternateContent xmlns:mc="http://schemas.openxmlformats.org/markup-compatibility/2006" xmlns:p14="http://schemas.microsoft.com/office/powerpoint/2010/main">
    <mc:Choice Requires="p14">
      <p:transition p14:dur="10" advClick="0" advTm="17000"/>
    </mc:Choice>
    <mc:Fallback xmlns:a14="http://schemas.microsoft.com/office/drawing/2010/main" xmlns:a16="http://schemas.microsoft.com/office/drawing/2014/main" xmlns="">
      <p:transition advClick="0" advTm="1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AA4BF-91DA-C2AB-8E94-3548CF0C373E}"/>
              </a:ext>
            </a:extLst>
          </p:cNvPr>
          <p:cNvSpPr/>
          <p:nvPr/>
        </p:nvSpPr>
        <p:spPr>
          <a:xfrm>
            <a:off x="3829973" y="4100827"/>
            <a:ext cx="3918368" cy="5007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B954D-4B7F-B389-F656-49A560DC1D5E}"/>
              </a:ext>
            </a:extLst>
          </p:cNvPr>
          <p:cNvSpPr>
            <a:spLocks noGrp="1"/>
          </p:cNvSpPr>
          <p:nvPr>
            <p:ph type="title"/>
          </p:nvPr>
        </p:nvSpPr>
        <p:spPr/>
        <p:txBody>
          <a:bodyPr/>
          <a:lstStyle/>
          <a:p>
            <a:r>
              <a:rPr lang="en-US" dirty="0"/>
              <a:t>The Right Doctor for You</a:t>
            </a:r>
          </a:p>
        </p:txBody>
      </p:sp>
      <p:sp>
        <p:nvSpPr>
          <p:cNvPr id="3" name="TextBox 2">
            <a:extLst>
              <a:ext uri="{FF2B5EF4-FFF2-40B4-BE49-F238E27FC236}">
                <a16:creationId xmlns:a16="http://schemas.microsoft.com/office/drawing/2014/main" id="{841CB671-A35A-40CA-1FD0-21B72738277B}"/>
              </a:ext>
            </a:extLst>
          </p:cNvPr>
          <p:cNvSpPr txBox="1"/>
          <p:nvPr/>
        </p:nvSpPr>
        <p:spPr>
          <a:xfrm>
            <a:off x="512750" y="1712013"/>
            <a:ext cx="5496025" cy="986441"/>
          </a:xfrm>
          <a:prstGeom prst="rect">
            <a:avLst/>
          </a:prstGeom>
          <a:noFill/>
        </p:spPr>
        <p:txBody>
          <a:bodyPr wrap="square" lIns="9144" tIns="0" rIns="0" bIns="0" rtlCol="0">
            <a:noAutofit/>
          </a:bodyPr>
          <a:lstStyle/>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Visit </a:t>
            </a: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vsp.com/eye-doctor </a:t>
            </a:r>
            <a:b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(or navigate from </a:t>
            </a:r>
            <a:r>
              <a:rPr kumimoji="0" lang="en-US" sz="1350" b="1" i="0" u="none" strike="noStrike" kern="1200" cap="none" spc="0" normalizeH="0" baseline="0" noProof="0" dirty="0" err="1">
                <a:ln>
                  <a:noFill/>
                </a:ln>
                <a:solidFill>
                  <a:srgbClr val="000000"/>
                </a:solidFill>
                <a:effectLst/>
                <a:uLnTx/>
                <a:uFillTx/>
                <a:latin typeface="Arial" panose="020B0604020202020204"/>
                <a:ea typeface="+mn-ea"/>
                <a:cs typeface="+mn-cs"/>
              </a:rPr>
              <a:t>vsp.com</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home page)</a:t>
            </a:r>
            <a:b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Enter the preferences that are </a:t>
            </a:r>
          </a:p>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meaningful to you like:</a:t>
            </a:r>
          </a:p>
        </p:txBody>
      </p:sp>
      <p:sp>
        <p:nvSpPr>
          <p:cNvPr id="18" name="TextBox 17">
            <a:extLst>
              <a:ext uri="{FF2B5EF4-FFF2-40B4-BE49-F238E27FC236}">
                <a16:creationId xmlns:a16="http://schemas.microsoft.com/office/drawing/2014/main" id="{F9417628-5243-4CEC-DF80-1D6409AF78A3}"/>
              </a:ext>
            </a:extLst>
          </p:cNvPr>
          <p:cNvSpPr txBox="1"/>
          <p:nvPr/>
        </p:nvSpPr>
        <p:spPr>
          <a:xfrm>
            <a:off x="455032" y="2798202"/>
            <a:ext cx="1997242" cy="1721240"/>
          </a:xfrm>
          <a:prstGeom prst="rect">
            <a:avLst/>
          </a:prstGeom>
          <a:noFill/>
        </p:spPr>
        <p:txBody>
          <a:bodyPr wrap="square">
            <a:spAutoFit/>
          </a:bodyPr>
          <a:lstStyle/>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Location</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Gender</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Language</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Frame brands</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Specialty</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Services</a:t>
            </a:r>
          </a:p>
          <a:p>
            <a:pPr marL="182880" marR="0" lvl="4" indent="-182880" algn="l"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Hours &amp; Scheduling</a:t>
            </a:r>
          </a:p>
        </p:txBody>
      </p:sp>
      <p:pic>
        <p:nvPicPr>
          <p:cNvPr id="20" name="Picture 19">
            <a:extLst>
              <a:ext uri="{FF2B5EF4-FFF2-40B4-BE49-F238E27FC236}">
                <a16:creationId xmlns:a16="http://schemas.microsoft.com/office/drawing/2014/main" id="{E94C5DD7-DB0A-EE0A-D906-FDC13B70905F}"/>
              </a:ext>
            </a:extLst>
          </p:cNvPr>
          <p:cNvPicPr>
            <a:picLocks noChangeAspect="1"/>
          </p:cNvPicPr>
          <p:nvPr/>
        </p:nvPicPr>
        <p:blipFill rotWithShape="1">
          <a:blip r:embed="rId3"/>
          <a:srcRect l="-41"/>
          <a:stretch/>
        </p:blipFill>
        <p:spPr>
          <a:xfrm>
            <a:off x="3816420" y="1446828"/>
            <a:ext cx="4872548" cy="2548314"/>
          </a:xfrm>
          <a:prstGeom prst="rect">
            <a:avLst/>
          </a:prstGeom>
        </p:spPr>
      </p:pic>
      <p:sp>
        <p:nvSpPr>
          <p:cNvPr id="5" name="TextBox 4">
            <a:extLst>
              <a:ext uri="{FF2B5EF4-FFF2-40B4-BE49-F238E27FC236}">
                <a16:creationId xmlns:a16="http://schemas.microsoft.com/office/drawing/2014/main" id="{37A9243E-1119-6ABB-29EB-1063161A8289}"/>
              </a:ext>
            </a:extLst>
          </p:cNvPr>
          <p:cNvSpPr txBox="1"/>
          <p:nvPr/>
        </p:nvSpPr>
        <p:spPr>
          <a:xfrm>
            <a:off x="457200" y="920371"/>
            <a:ext cx="4159695" cy="70788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Using the Find a Doctor </a:t>
            </a:r>
            <a:b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b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tool on </a:t>
            </a:r>
            <a:r>
              <a:rPr kumimoji="0" lang="en-US" sz="2000" b="1" u="none" strike="noStrike" kern="1200" cap="none" spc="0" normalizeH="0" baseline="0" noProof="0" dirty="0">
                <a:ln>
                  <a:noFill/>
                </a:ln>
                <a:solidFill>
                  <a:schemeClr val="accent1"/>
                </a:solidFill>
                <a:effectLst/>
                <a:uLnTx/>
                <a:uFillTx/>
                <a:latin typeface="Arial" panose="020B0604020202020204"/>
                <a:ea typeface="+mn-ea"/>
                <a:cs typeface="+mn-cs"/>
              </a:rPr>
              <a:t>vsp.com </a:t>
            </a: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is easy</a:t>
            </a:r>
          </a:p>
        </p:txBody>
      </p:sp>
      <p:sp>
        <p:nvSpPr>
          <p:cNvPr id="9" name="Triangle 8">
            <a:extLst>
              <a:ext uri="{FF2B5EF4-FFF2-40B4-BE49-F238E27FC236}">
                <a16:creationId xmlns:a16="http://schemas.microsoft.com/office/drawing/2014/main" id="{B687CF01-064B-248C-BAE3-9545CA93AD82}"/>
              </a:ext>
            </a:extLst>
          </p:cNvPr>
          <p:cNvSpPr/>
          <p:nvPr/>
        </p:nvSpPr>
        <p:spPr>
          <a:xfrm>
            <a:off x="4067082" y="3903182"/>
            <a:ext cx="549813" cy="39529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6223CE-C3CB-58FE-8197-1EF2F50E1A6A}"/>
              </a:ext>
            </a:extLst>
          </p:cNvPr>
          <p:cNvSpPr txBox="1"/>
          <p:nvPr/>
        </p:nvSpPr>
        <p:spPr>
          <a:xfrm>
            <a:off x="3931481" y="4128197"/>
            <a:ext cx="3715351" cy="461665"/>
          </a:xfrm>
          <a:prstGeom prst="rect">
            <a:avLst/>
          </a:prstGeom>
          <a:noFill/>
        </p:spPr>
        <p:txBody>
          <a:bodyPr wrap="square">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A sliding distance bar makes finding a match nearby easy. You can even opt to view locations on a map.</a:t>
            </a:r>
          </a:p>
        </p:txBody>
      </p:sp>
    </p:spTree>
    <p:extLst>
      <p:ext uri="{BB962C8B-B14F-4D97-AF65-F5344CB8AC3E}">
        <p14:creationId xmlns:p14="http://schemas.microsoft.com/office/powerpoint/2010/main" val="227059198"/>
      </p:ext>
    </p:extLst>
  </p:cSld>
  <p:clrMapOvr>
    <a:masterClrMapping/>
  </p:clrMapOvr>
  <mc:AlternateContent xmlns:mc="http://schemas.openxmlformats.org/markup-compatibility/2006" xmlns:p14="http://schemas.microsoft.com/office/powerpoint/2010/main">
    <mc:Choice Requires="p14">
      <p:transition p14:dur="10" advClick="0" advTm="23400"/>
    </mc:Choice>
    <mc:Fallback xmlns:a16="http://schemas.microsoft.com/office/drawing/2014/main" xmlns="">
      <p:transition advClick="0" advTm="234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ith curly hair and glasses smiling&#10;&#10;Description automatically generated">
            <a:extLst>
              <a:ext uri="{FF2B5EF4-FFF2-40B4-BE49-F238E27FC236}">
                <a16:creationId xmlns:a16="http://schemas.microsoft.com/office/drawing/2014/main" id="{219F0F50-CC67-2276-5646-B65DD9EFB8B8}"/>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l="21720" r="21720"/>
          <a:stretch/>
        </p:blipFill>
        <p:spPr/>
      </p:pic>
      <p:sp>
        <p:nvSpPr>
          <p:cNvPr id="9" name="Text Placeholder 8">
            <a:extLst>
              <a:ext uri="{FF2B5EF4-FFF2-40B4-BE49-F238E27FC236}">
                <a16:creationId xmlns:a16="http://schemas.microsoft.com/office/drawing/2014/main" id="{8E54CAF8-2312-8839-0300-A2CA7732A53A}"/>
              </a:ext>
            </a:extLst>
          </p:cNvPr>
          <p:cNvSpPr>
            <a:spLocks noGrp="1"/>
          </p:cNvSpPr>
          <p:nvPr>
            <p:ph type="body" sz="quarter" idx="16"/>
          </p:nvPr>
        </p:nvSpPr>
        <p:spPr>
          <a:xfrm>
            <a:off x="457199" y="1691640"/>
            <a:ext cx="4114801" cy="2457355"/>
          </a:xfrm>
        </p:spPr>
        <p:txBody>
          <a:bodyPr>
            <a:noAutofit/>
          </a:bodyPr>
          <a:lstStyle/>
          <a:p>
            <a:pPr marL="0" indent="0">
              <a:lnSpc>
                <a:spcPct val="100000"/>
              </a:lnSpc>
              <a:spcBef>
                <a:spcPts val="0"/>
              </a:spcBef>
              <a:spcAft>
                <a:spcPts val="600"/>
              </a:spcAft>
              <a:buNone/>
            </a:pPr>
            <a:r>
              <a:rPr lang="en-US" sz="2000" dirty="0">
                <a:solidFill>
                  <a:schemeClr val="accent1"/>
                </a:solidFill>
                <a:latin typeface="Arial" charset="0"/>
                <a:ea typeface="ＭＳ Ｐゴシック" charset="0"/>
              </a:rPr>
              <a:t>Once you’ve enrolled…</a:t>
            </a:r>
            <a:endParaRPr lang="en-US" sz="1350" b="1" dirty="0">
              <a:latin typeface="Arial" charset="0"/>
              <a:ea typeface="ＭＳ Ｐゴシック" charset="0"/>
            </a:endParaRPr>
          </a:p>
          <a:p>
            <a:pPr marL="342900" indent="-342900">
              <a:lnSpc>
                <a:spcPct val="100000"/>
              </a:lnSpc>
              <a:spcBef>
                <a:spcPts val="0"/>
              </a:spcBef>
              <a:spcAft>
                <a:spcPts val="600"/>
              </a:spcAft>
              <a:buAutoNum type="arabicPeriod"/>
              <a:defRPr/>
            </a:pPr>
            <a:r>
              <a:rPr lang="en-US" sz="1350" dirty="0">
                <a:latin typeface="Arial" charset="0"/>
                <a:ea typeface="ＭＳ Ｐゴシック" charset="0"/>
                <a:cs typeface="ＭＳ Ｐゴシック" charset="0"/>
              </a:rPr>
              <a:t>Create an account at </a:t>
            </a:r>
            <a:r>
              <a:rPr lang="en-US" sz="1350" b="1" dirty="0" err="1">
                <a:latin typeface="Arial" charset="0"/>
                <a:ea typeface="ＭＳ Ｐゴシック" charset="0"/>
                <a:cs typeface="ＭＳ Ｐゴシック" charset="0"/>
              </a:rPr>
              <a:t>vsp.com</a:t>
            </a:r>
            <a:r>
              <a:rPr lang="en-US" sz="1350" b="1" dirty="0">
                <a:latin typeface="Arial" charset="0"/>
                <a:ea typeface="ＭＳ Ｐゴシック" charset="0"/>
                <a:cs typeface="ＭＳ Ｐゴシック" charset="0"/>
              </a:rPr>
              <a:t> </a:t>
            </a:r>
            <a:r>
              <a:rPr lang="en-US" sz="1350" dirty="0">
                <a:latin typeface="Arial" charset="0"/>
                <a:ea typeface="ＭＳ Ｐゴシック" charset="0"/>
                <a:cs typeface="ＭＳ Ｐゴシック" charset="0"/>
              </a:rPr>
              <a:t>and review your personalized benefit information.</a:t>
            </a:r>
          </a:p>
          <a:p>
            <a:pPr marL="342900" indent="-342900">
              <a:lnSpc>
                <a:spcPct val="100000"/>
              </a:lnSpc>
              <a:spcBef>
                <a:spcPts val="0"/>
              </a:spcBef>
              <a:spcAft>
                <a:spcPts val="600"/>
              </a:spcAft>
              <a:buAutoNum type="arabicPeriod"/>
              <a:defRPr/>
            </a:pPr>
            <a:r>
              <a:rPr lang="en-US" altLang="ja-JP" sz="1350" dirty="0">
                <a:latin typeface="Arial" charset="0"/>
                <a:ea typeface="ＭＳ Ｐゴシック" charset="0"/>
                <a:cs typeface="Arial" charset="0"/>
              </a:rPr>
              <a:t>Find a VSP in-network doctor by visiting </a:t>
            </a:r>
            <a:r>
              <a:rPr lang="en-US" altLang="ja-JP" sz="1350" b="1" dirty="0">
                <a:latin typeface="Arial" charset="0"/>
                <a:ea typeface="ＭＳ Ｐゴシック" charset="0"/>
                <a:cs typeface="Arial" charset="0"/>
              </a:rPr>
              <a:t>vsp.com </a:t>
            </a:r>
            <a:r>
              <a:rPr lang="en-US" altLang="ja-JP" sz="1350" dirty="0">
                <a:latin typeface="Arial" charset="0"/>
                <a:ea typeface="ＭＳ Ｐゴシック" charset="0"/>
                <a:cs typeface="Arial" charset="0"/>
              </a:rPr>
              <a:t>or calling </a:t>
            </a:r>
            <a:r>
              <a:rPr lang="en-US" altLang="ja-JP" sz="1350" b="1" dirty="0">
                <a:latin typeface="Arial" charset="0"/>
                <a:ea typeface="ＭＳ Ｐゴシック" charset="0"/>
                <a:cs typeface="Arial" charset="0"/>
              </a:rPr>
              <a:t>800.877.7195</a:t>
            </a:r>
            <a:r>
              <a:rPr lang="en-US" altLang="ja-JP" sz="1350" dirty="0">
                <a:latin typeface="Arial" charset="0"/>
                <a:ea typeface="ＭＳ Ｐゴシック" charset="0"/>
                <a:cs typeface="Arial" charset="0"/>
              </a:rPr>
              <a:t>.</a:t>
            </a:r>
            <a:endParaRPr lang="en-US" altLang="ja-JP" sz="1350" b="1" dirty="0">
              <a:latin typeface="Arial" charset="0"/>
              <a:ea typeface="ＭＳ Ｐゴシック" charset="0"/>
              <a:cs typeface="Arial" charset="0"/>
            </a:endParaRPr>
          </a:p>
          <a:p>
            <a:pPr marL="342900" indent="-342900">
              <a:lnSpc>
                <a:spcPct val="100000"/>
              </a:lnSpc>
              <a:spcBef>
                <a:spcPts val="0"/>
              </a:spcBef>
              <a:spcAft>
                <a:spcPts val="600"/>
              </a:spcAft>
              <a:buAutoNum type="arabicPeriod"/>
              <a:defRPr/>
            </a:pPr>
            <a:r>
              <a:rPr lang="en-US" altLang="ja-JP" sz="1350" dirty="0">
                <a:latin typeface="Arial" charset="0"/>
                <a:ea typeface="ＭＳ Ｐゴシック" charset="0"/>
                <a:cs typeface="Arial" charset="0"/>
              </a:rPr>
              <a:t>Simply tell your eye doctor’s office that you have VSP–and we’ll take care of the rest!</a:t>
            </a:r>
          </a:p>
        </p:txBody>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p>
            <a:r>
              <a:rPr lang="en-US" dirty="0"/>
              <a:t>Using Your Benefit is Easy</a:t>
            </a:r>
            <a:endParaRPr lang="en-PH" dirty="0"/>
          </a:p>
        </p:txBody>
      </p:sp>
    </p:spTree>
    <p:extLst>
      <p:ext uri="{BB962C8B-B14F-4D97-AF65-F5344CB8AC3E}">
        <p14:creationId xmlns:p14="http://schemas.microsoft.com/office/powerpoint/2010/main" val="2937112495"/>
      </p:ext>
    </p:extLst>
  </p:cSld>
  <p:clrMapOvr>
    <a:masterClrMapping/>
  </p:clrMapOvr>
  <mc:AlternateContent xmlns:mc="http://schemas.openxmlformats.org/markup-compatibility/2006" xmlns:p14="http://schemas.microsoft.com/office/powerpoint/2010/main">
    <mc:Choice Requires="p14">
      <p:transition p14:dur="10" advClick="0" advTm="26400"/>
    </mc:Choice>
    <mc:Fallback xmlns:a14="http://schemas.microsoft.com/office/drawing/2010/main" xmlns:a16="http://schemas.microsoft.com/office/drawing/2014/main" xmlns="">
      <p:transition advClick="0" advTm="264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EBB18C2-593F-47D7-D048-D4E3D1587562}"/>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t="7796" b="7796"/>
          <a:stretch/>
        </p:blipFill>
        <p:spPr/>
      </p:pic>
      <p:sp>
        <p:nvSpPr>
          <p:cNvPr id="11" name="Title 10">
            <a:extLst>
              <a:ext uri="{FF2B5EF4-FFF2-40B4-BE49-F238E27FC236}">
                <a16:creationId xmlns:a16="http://schemas.microsoft.com/office/drawing/2014/main" id="{2B712A99-EC25-C989-AE2C-8F485A9AA0F4}"/>
              </a:ext>
            </a:extLst>
          </p:cNvPr>
          <p:cNvSpPr>
            <a:spLocks noGrp="1"/>
          </p:cNvSpPr>
          <p:nvPr>
            <p:ph type="title"/>
          </p:nvPr>
        </p:nvSpPr>
        <p:spPr/>
        <p:txBody>
          <a:bodyPr/>
          <a:lstStyle/>
          <a:p>
            <a:r>
              <a:rPr lang="en-US" dirty="0">
                <a:solidFill>
                  <a:schemeClr val="tx1"/>
                </a:solidFill>
              </a:rPr>
              <a:t>Enroll Today!</a:t>
            </a:r>
          </a:p>
        </p:txBody>
      </p:sp>
      <p:sp>
        <p:nvSpPr>
          <p:cNvPr id="13" name="Text Placeholder 12">
            <a:extLst>
              <a:ext uri="{FF2B5EF4-FFF2-40B4-BE49-F238E27FC236}">
                <a16:creationId xmlns:a16="http://schemas.microsoft.com/office/drawing/2014/main" id="{6B28D61E-EC9D-9D12-5A75-19F40A9FC0FA}"/>
              </a:ext>
            </a:extLst>
          </p:cNvPr>
          <p:cNvSpPr>
            <a:spLocks noGrp="1"/>
          </p:cNvSpPr>
          <p:nvPr>
            <p:ph type="body" sz="quarter" idx="12"/>
          </p:nvPr>
        </p:nvSpPr>
        <p:spPr>
          <a:xfrm>
            <a:off x="2197099" y="4609577"/>
            <a:ext cx="6489701" cy="369332"/>
          </a:xfrm>
        </p:spPr>
        <p:txBody>
          <a:bodyPr>
            <a:normAutofit/>
          </a:bodyPr>
          <a:lstStyle/>
          <a:p>
            <a:r>
              <a:rPr lang="en-US" sz="600" dirty="0">
                <a:solidFill>
                  <a:schemeClr val="bg1"/>
                </a:solidFill>
              </a:rPr>
              <a:t>©2024 Vision Service Plan. All rights reserved.</a:t>
            </a:r>
            <a:br>
              <a:rPr lang="en-US" sz="600" dirty="0">
                <a:solidFill>
                  <a:schemeClr val="bg1"/>
                </a:solidFill>
              </a:rPr>
            </a:br>
            <a:r>
              <a:rPr lang="en-US" sz="600" dirty="0">
                <a:solidFill>
                  <a:schemeClr val="bg1"/>
                </a:solidFill>
              </a:rPr>
              <a:t>VSP, </a:t>
            </a:r>
            <a:r>
              <a:rPr lang="en-US" sz="600" dirty="0" err="1">
                <a:solidFill>
                  <a:schemeClr val="bg1"/>
                </a:solidFill>
              </a:rPr>
              <a:t>Eyeconic</a:t>
            </a:r>
            <a:r>
              <a:rPr lang="en-US" sz="600" dirty="0">
                <a:solidFill>
                  <a:schemeClr val="bg1"/>
                </a:solidFill>
              </a:rPr>
              <a:t>, </a:t>
            </a:r>
            <a:r>
              <a:rPr lang="en-US" sz="600" dirty="0" err="1">
                <a:solidFill>
                  <a:schemeClr val="bg1"/>
                </a:solidFill>
              </a:rPr>
              <a:t>Eyeconic.com</a:t>
            </a:r>
            <a:r>
              <a:rPr lang="en-US" sz="600" dirty="0">
                <a:solidFill>
                  <a:schemeClr val="bg1"/>
                </a:solidFill>
              </a:rPr>
              <a:t>, and </a:t>
            </a:r>
            <a:r>
              <a:rPr lang="en-US" sz="600" dirty="0" err="1">
                <a:solidFill>
                  <a:schemeClr val="bg1"/>
                </a:solidFill>
              </a:rPr>
              <a:t>WellVision</a:t>
            </a:r>
            <a:r>
              <a:rPr lang="en-US" sz="600" dirty="0">
                <a:solidFill>
                  <a:schemeClr val="bg1"/>
                </a:solidFill>
              </a:rPr>
              <a:t> Exam are registered trademarks, and VSP Premier Edge is a trademark of Vision Service Plan.</a:t>
            </a:r>
          </a:p>
          <a:p>
            <a:endParaRPr lang="en-US" dirty="0">
              <a:solidFill>
                <a:schemeClr val="bg1"/>
              </a:solidFill>
            </a:endParaRPr>
          </a:p>
        </p:txBody>
      </p:sp>
      <p:sp>
        <p:nvSpPr>
          <p:cNvPr id="14" name="Rectangle 13">
            <a:extLst>
              <a:ext uri="{FF2B5EF4-FFF2-40B4-BE49-F238E27FC236}">
                <a16:creationId xmlns:a16="http://schemas.microsoft.com/office/drawing/2014/main" id="{7F972E82-3CE3-AB5A-51AC-527DECF27BDA}"/>
              </a:ext>
            </a:extLst>
          </p:cNvPr>
          <p:cNvSpPr/>
          <p:nvPr/>
        </p:nvSpPr>
        <p:spPr>
          <a:xfrm>
            <a:off x="457201" y="1587648"/>
            <a:ext cx="4247706" cy="830997"/>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r>
              <a:rPr lang="en-US" dirty="0">
                <a:latin typeface="Arial" panose="020B0604020202020204" pitchFamily="34" charset="0"/>
                <a:cs typeface="Arial" panose="020B0604020202020204" pitchFamily="34" charset="0"/>
              </a:rPr>
              <a:t>VSP helps you see well and be well with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coverage and quality care you deserve.</a:t>
            </a:r>
          </a:p>
          <a:p>
            <a:pPr>
              <a:spcAft>
                <a:spcPts val="900"/>
              </a:spcAft>
            </a:pPr>
            <a:r>
              <a:rPr lang="en-US" dirty="0">
                <a:latin typeface="Arial" panose="020B0604020202020204" pitchFamily="34" charset="0"/>
                <a:cs typeface="Arial" panose="020B0604020202020204" pitchFamily="34" charset="0"/>
              </a:rPr>
              <a:t>Visit </a:t>
            </a:r>
            <a:r>
              <a:rPr lang="en-US" b="1" dirty="0">
                <a:latin typeface="Arial" panose="020B0604020202020204" pitchFamily="34" charset="0"/>
                <a:cs typeface="Arial" panose="020B0604020202020204" pitchFamily="34" charset="0"/>
              </a:rPr>
              <a:t>vsp.com </a:t>
            </a:r>
            <a:r>
              <a:rPr lang="en-US" dirty="0">
                <a:latin typeface="Arial" panose="020B0604020202020204" pitchFamily="34" charset="0"/>
                <a:cs typeface="Arial" panose="020B0604020202020204" pitchFamily="34" charset="0"/>
              </a:rPr>
              <a:t>or call </a:t>
            </a:r>
            <a:r>
              <a:rPr lang="en-US" b="1" dirty="0">
                <a:latin typeface="Arial" panose="020B0604020202020204" pitchFamily="34" charset="0"/>
                <a:cs typeface="Arial" panose="020B0604020202020204" pitchFamily="34" charset="0"/>
              </a:rPr>
              <a:t>800.877.7195</a:t>
            </a:r>
            <a:r>
              <a:rPr lang="en-US" dirty="0">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1B6F22A6-886E-CD42-AEEC-37BD42BDFF0F}"/>
              </a:ext>
            </a:extLst>
          </p:cNvPr>
          <p:cNvSpPr/>
          <p:nvPr/>
        </p:nvSpPr>
        <p:spPr>
          <a:xfrm>
            <a:off x="457201" y="812119"/>
            <a:ext cx="4200716" cy="369332"/>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endParaRPr lang="en-US"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CDFED2-95CD-98D8-7F14-760F45F5AA33}"/>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mn-lt"/>
              </a:rPr>
              <a:t>Classification: Confidential</a:t>
            </a:r>
          </a:p>
        </p:txBody>
      </p:sp>
    </p:spTree>
    <p:extLst>
      <p:ext uri="{BB962C8B-B14F-4D97-AF65-F5344CB8AC3E}">
        <p14:creationId xmlns:p14="http://schemas.microsoft.com/office/powerpoint/2010/main" val="681031249"/>
      </p:ext>
    </p:extLst>
  </p:cSld>
  <p:clrMapOvr>
    <a:masterClrMapping/>
  </p:clrMapOvr>
  <mc:AlternateContent xmlns:mc="http://schemas.openxmlformats.org/markup-compatibility/2006" xmlns:p14="http://schemas.microsoft.com/office/powerpoint/2010/main">
    <mc:Choice Requires="p14">
      <p:transition p14:dur="10" advClick="0" advTm="12150"/>
    </mc:Choice>
    <mc:Fallback xmlns:a14="http://schemas.microsoft.com/office/drawing/2010/main" xmlns:a16="http://schemas.microsoft.com/office/drawing/2014/main" xmlns="">
      <p:transition advClick="0" advTm="121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2496-5779-9129-DDE0-7D211ED02ACA}"/>
              </a:ext>
            </a:extLst>
          </p:cNvPr>
          <p:cNvSpPr>
            <a:spLocks noGrp="1"/>
          </p:cNvSpPr>
          <p:nvPr>
            <p:ph type="title"/>
          </p:nvPr>
        </p:nvSpPr>
        <p:spPr/>
        <p:txBody>
          <a:bodyPr/>
          <a:lstStyle/>
          <a:p>
            <a:r>
              <a:rPr lang="en-PH" dirty="0"/>
              <a:t>Great Eye Care with a Hefty Side of Savings</a:t>
            </a:r>
            <a:endParaRPr lang="en-US" dirty="0"/>
          </a:p>
        </p:txBody>
      </p:sp>
      <p:pic>
        <p:nvPicPr>
          <p:cNvPr id="19" name="Picture Placeholder 18">
            <a:extLst>
              <a:ext uri="{FF2B5EF4-FFF2-40B4-BE49-F238E27FC236}">
                <a16:creationId xmlns:a16="http://schemas.microsoft.com/office/drawing/2014/main" id="{497DD5F0-ACE1-8ECC-9816-605339A5E8C3}"/>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a:ext>
            </a:extLst>
          </a:blip>
          <a:srcRect l="26535" t="84" r="7801" b="-84"/>
          <a:stretch/>
        </p:blipFill>
        <p:spPr>
          <a:xfrm>
            <a:off x="4569153" y="2854663"/>
            <a:ext cx="1764792" cy="1792224"/>
          </a:xfrm>
        </p:spPr>
      </p:pic>
      <p:pic>
        <p:nvPicPr>
          <p:cNvPr id="13" name="Picture Placeholder 12">
            <a:extLst>
              <a:ext uri="{FF2B5EF4-FFF2-40B4-BE49-F238E27FC236}">
                <a16:creationId xmlns:a16="http://schemas.microsoft.com/office/drawing/2014/main" id="{58D95382-ED7C-C8BA-BCD5-3CCF304236BB}"/>
              </a:ext>
            </a:extLst>
          </p:cNvPr>
          <p:cNvPicPr>
            <a:picLocks noGrp="1" noChangeAspect="1"/>
          </p:cNvPicPr>
          <p:nvPr>
            <p:ph type="pic" sz="quarter" idx="28"/>
          </p:nvPr>
        </p:nvPicPr>
        <p:blipFill rotWithShape="1">
          <a:blip r:embed="rId4">
            <a:extLst>
              <a:ext uri="{28A0092B-C50C-407E-A947-70E740481C1C}">
                <a14:useLocalDpi xmlns:a14="http://schemas.microsoft.com/office/drawing/2010/main"/>
              </a:ext>
            </a:extLst>
          </a:blip>
          <a:srcRect l="18099" t="3520" r="20862" b="3520"/>
          <a:stretch/>
        </p:blipFill>
        <p:spPr>
          <a:xfrm>
            <a:off x="537471" y="2854663"/>
            <a:ext cx="1764792" cy="1792224"/>
          </a:xfrm>
        </p:spPr>
      </p:pic>
      <p:pic>
        <p:nvPicPr>
          <p:cNvPr id="17" name="Picture Placeholder 16">
            <a:extLst>
              <a:ext uri="{FF2B5EF4-FFF2-40B4-BE49-F238E27FC236}">
                <a16:creationId xmlns:a16="http://schemas.microsoft.com/office/drawing/2014/main" id="{097E29D2-133A-1B66-055E-A98466F50FCE}"/>
              </a:ext>
            </a:extLst>
          </p:cNvPr>
          <p:cNvPicPr>
            <a:picLocks noGrp="1"/>
          </p:cNvPicPr>
          <p:nvPr>
            <p:ph type="pic" sz="quarter" idx="27"/>
          </p:nvPr>
        </p:nvPicPr>
        <p:blipFill rotWithShape="1">
          <a:blip r:embed="rId5">
            <a:extLst>
              <a:ext uri="{28A0092B-C50C-407E-A947-70E740481C1C}">
                <a14:useLocalDpi xmlns:a14="http://schemas.microsoft.com/office/drawing/2010/main"/>
              </a:ext>
            </a:extLst>
          </a:blip>
          <a:srcRect l="13058" t="5080" r="28769" b="6375"/>
          <a:stretch/>
        </p:blipFill>
        <p:spPr>
          <a:xfrm>
            <a:off x="2804395" y="1061617"/>
            <a:ext cx="1764792" cy="1792224"/>
          </a:xfrm>
          <a:ln>
            <a:noFill/>
          </a:ln>
        </p:spPr>
      </p:pic>
      <p:pic>
        <p:nvPicPr>
          <p:cNvPr id="15" name="Picture Placeholder 14">
            <a:extLst>
              <a:ext uri="{FF2B5EF4-FFF2-40B4-BE49-F238E27FC236}">
                <a16:creationId xmlns:a16="http://schemas.microsoft.com/office/drawing/2014/main" id="{E346A450-4935-A636-C40C-80C4334E0F58}"/>
              </a:ext>
            </a:extLst>
          </p:cNvPr>
          <p:cNvPicPr>
            <a:picLocks noGrp="1"/>
          </p:cNvPicPr>
          <p:nvPr>
            <p:ph type="pic" sz="quarter" idx="22"/>
          </p:nvPr>
        </p:nvPicPr>
        <p:blipFill rotWithShape="1">
          <a:blip r:embed="rId6">
            <a:extLst>
              <a:ext uri="{28A0092B-C50C-407E-A947-70E740481C1C}">
                <a14:useLocalDpi xmlns:a14="http://schemas.microsoft.com/office/drawing/2010/main"/>
              </a:ext>
            </a:extLst>
          </a:blip>
          <a:srcRect l="24401" t="8731" r="15670"/>
          <a:stretch/>
        </p:blipFill>
        <p:spPr>
          <a:xfrm>
            <a:off x="6830088" y="1061617"/>
            <a:ext cx="1764792" cy="1792224"/>
          </a:xfrm>
        </p:spPr>
      </p:pic>
      <p:sp>
        <p:nvSpPr>
          <p:cNvPr id="4" name="Text Placeholder 3">
            <a:extLst>
              <a:ext uri="{FF2B5EF4-FFF2-40B4-BE49-F238E27FC236}">
                <a16:creationId xmlns:a16="http://schemas.microsoft.com/office/drawing/2014/main" id="{A2BC49B8-4E10-4B67-31EF-19F7FC8701A8}"/>
              </a:ext>
            </a:extLst>
          </p:cNvPr>
          <p:cNvSpPr>
            <a:spLocks noGrp="1"/>
          </p:cNvSpPr>
          <p:nvPr>
            <p:ph type="body" sz="quarter" idx="19"/>
          </p:nvPr>
        </p:nvSpPr>
        <p:spPr/>
        <p:txBody>
          <a:bodyPr/>
          <a:lstStyle/>
          <a:p>
            <a:r>
              <a:rPr lang="en-US" sz="1600" dirty="0"/>
              <a:t>Savings that Really Stack Up</a:t>
            </a:r>
          </a:p>
        </p:txBody>
      </p:sp>
      <p:sp>
        <p:nvSpPr>
          <p:cNvPr id="5" name="Text Placeholder 4">
            <a:extLst>
              <a:ext uri="{FF2B5EF4-FFF2-40B4-BE49-F238E27FC236}">
                <a16:creationId xmlns:a16="http://schemas.microsoft.com/office/drawing/2014/main" id="{E3AA794C-3BB5-1B3B-A884-1E4B4BE92746}"/>
              </a:ext>
            </a:extLst>
          </p:cNvPr>
          <p:cNvSpPr>
            <a:spLocks noGrp="1"/>
          </p:cNvSpPr>
          <p:nvPr>
            <p:ph type="body" sz="quarter" idx="20"/>
          </p:nvPr>
        </p:nvSpPr>
        <p:spPr/>
        <p:txBody>
          <a:bodyPr/>
          <a:lstStyle/>
          <a:p>
            <a:r>
              <a:rPr lang="en-US" sz="1600" dirty="0"/>
              <a:t>Vision Care </a:t>
            </a:r>
            <a:br>
              <a:rPr lang="en-US" sz="1600" dirty="0"/>
            </a:br>
            <a:r>
              <a:rPr lang="en-US" sz="1600" dirty="0"/>
              <a:t>is Essential</a:t>
            </a:r>
          </a:p>
        </p:txBody>
      </p:sp>
      <p:sp>
        <p:nvSpPr>
          <p:cNvPr id="8" name="Text Placeholder 7">
            <a:extLst>
              <a:ext uri="{FF2B5EF4-FFF2-40B4-BE49-F238E27FC236}">
                <a16:creationId xmlns:a16="http://schemas.microsoft.com/office/drawing/2014/main" id="{48503730-2A9C-210F-37A0-91410EE405EE}"/>
              </a:ext>
            </a:extLst>
          </p:cNvPr>
          <p:cNvSpPr>
            <a:spLocks noGrp="1"/>
          </p:cNvSpPr>
          <p:nvPr>
            <p:ph type="body" sz="quarter" idx="25"/>
          </p:nvPr>
        </p:nvSpPr>
        <p:spPr/>
        <p:txBody>
          <a:bodyPr/>
          <a:lstStyle/>
          <a:p>
            <a:r>
              <a:rPr lang="en-US" sz="1600" dirty="0"/>
              <a:t>Thousands of</a:t>
            </a:r>
            <a:br>
              <a:rPr lang="en-US" sz="1600" dirty="0"/>
            </a:br>
            <a:r>
              <a:rPr lang="en-US" sz="1600" dirty="0"/>
              <a:t>In-Network</a:t>
            </a:r>
            <a:br>
              <a:rPr lang="en-US" sz="1600" dirty="0"/>
            </a:br>
            <a:r>
              <a:rPr lang="en-US" sz="1600" dirty="0"/>
              <a:t>Choices</a:t>
            </a:r>
          </a:p>
        </p:txBody>
      </p:sp>
      <p:sp>
        <p:nvSpPr>
          <p:cNvPr id="9" name="Text Placeholder 8">
            <a:extLst>
              <a:ext uri="{FF2B5EF4-FFF2-40B4-BE49-F238E27FC236}">
                <a16:creationId xmlns:a16="http://schemas.microsoft.com/office/drawing/2014/main" id="{4E38DEE6-9AAD-91B7-EC97-0654148E1AB1}"/>
              </a:ext>
            </a:extLst>
          </p:cNvPr>
          <p:cNvSpPr>
            <a:spLocks noGrp="1"/>
          </p:cNvSpPr>
          <p:nvPr>
            <p:ph type="body" sz="quarter" idx="26"/>
          </p:nvPr>
        </p:nvSpPr>
        <p:spPr/>
        <p:txBody>
          <a:bodyPr/>
          <a:lstStyle/>
          <a:p>
            <a:r>
              <a:rPr lang="en-US" sz="1600" dirty="0"/>
              <a:t>Founded by</a:t>
            </a:r>
            <a:br>
              <a:rPr lang="en-US" sz="1600" dirty="0"/>
            </a:br>
            <a:r>
              <a:rPr lang="en-US" sz="1600" dirty="0"/>
              <a:t>Doctors</a:t>
            </a:r>
            <a:br>
              <a:rPr lang="en-US" sz="1600" dirty="0"/>
            </a:br>
            <a:r>
              <a:rPr lang="en-US" sz="1600" dirty="0"/>
              <a:t>Focused on You</a:t>
            </a:r>
            <a:br>
              <a:rPr lang="en-US" sz="1600" dirty="0"/>
            </a:br>
            <a:endParaRPr lang="en-US" sz="1600" dirty="0"/>
          </a:p>
        </p:txBody>
      </p:sp>
    </p:spTree>
    <p:extLst>
      <p:ext uri="{BB962C8B-B14F-4D97-AF65-F5344CB8AC3E}">
        <p14:creationId xmlns:p14="http://schemas.microsoft.com/office/powerpoint/2010/main" val="54990904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a14="http://schemas.microsoft.com/office/drawing/2010/main" xmlns:a16="http://schemas.microsoft.com/office/drawing/2014/main" xmlns="">
      <p:transition advClick="0" advTm="4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85FF-7B31-E6E8-493C-6DC2CA7BBBE6}"/>
              </a:ext>
            </a:extLst>
          </p:cNvPr>
          <p:cNvSpPr>
            <a:spLocks noGrp="1"/>
          </p:cNvSpPr>
          <p:nvPr>
            <p:ph type="title"/>
          </p:nvPr>
        </p:nvSpPr>
        <p:spPr>
          <a:xfrm>
            <a:off x="457199" y="0"/>
            <a:ext cx="4726419" cy="1123950"/>
          </a:xfrm>
          <a:noFill/>
          <a:ln>
            <a:noFill/>
          </a:ln>
        </p:spPr>
        <p:txBody>
          <a:bodyPr/>
          <a:lstStyle/>
          <a:p>
            <a:r>
              <a:rPr lang="en-US" dirty="0">
                <a:solidFill>
                  <a:schemeClr val="tx2"/>
                </a:solidFill>
                <a:effectLst/>
              </a:rPr>
              <a:t>Vision Care is Essential</a:t>
            </a:r>
            <a:endParaRPr lang="en-US" dirty="0">
              <a:solidFill>
                <a:schemeClr val="tx2"/>
              </a:solidFill>
            </a:endParaRPr>
          </a:p>
        </p:txBody>
      </p:sp>
      <p:sp>
        <p:nvSpPr>
          <p:cNvPr id="3" name="Text Placeholder 2">
            <a:extLst>
              <a:ext uri="{FF2B5EF4-FFF2-40B4-BE49-F238E27FC236}">
                <a16:creationId xmlns:a16="http://schemas.microsoft.com/office/drawing/2014/main" id="{B14C7BAF-E19F-1213-5986-E2A199B17699}"/>
              </a:ext>
            </a:extLst>
          </p:cNvPr>
          <p:cNvSpPr>
            <a:spLocks noGrp="1"/>
          </p:cNvSpPr>
          <p:nvPr>
            <p:ph type="body" sz="quarter" idx="12"/>
          </p:nvPr>
        </p:nvSpPr>
        <p:spPr>
          <a:xfrm>
            <a:off x="-673230" y="4798219"/>
            <a:ext cx="6489701" cy="180689"/>
          </a:xfrm>
        </p:spPr>
        <p:txBody>
          <a:bodyPr>
            <a:normAutofit/>
          </a:bodyPr>
          <a:lstStyle/>
          <a:p>
            <a:r>
              <a:rPr kumimoji="0" lang="en-US" b="0" u="none" strike="noStrike" kern="1200" cap="none" spc="0" normalizeH="0" baseline="0" noProof="0" dirty="0">
                <a:ln>
                  <a:noFill/>
                </a:ln>
                <a:solidFill>
                  <a:schemeClr val="bg2"/>
                </a:solidFill>
                <a:effectLst/>
                <a:uLnTx/>
                <a:uFillTx/>
                <a:latin typeface="Arial" panose="020B0604020202020204" pitchFamily="34" charset="0"/>
                <a:ea typeface="+mn-ea"/>
                <a:cs typeface="+mn-cs"/>
              </a:rPr>
              <a:t> *Full Picture of Eye Health, American Optometric Association, 2020</a:t>
            </a:r>
            <a:endParaRPr lang="en-US" dirty="0">
              <a:solidFill>
                <a:schemeClr val="bg2"/>
              </a:solidFill>
            </a:endParaRPr>
          </a:p>
        </p:txBody>
      </p:sp>
      <p:sp>
        <p:nvSpPr>
          <p:cNvPr id="4" name="Rectangle: Diagonal Corners Rounded 13">
            <a:extLst>
              <a:ext uri="{FF2B5EF4-FFF2-40B4-BE49-F238E27FC236}">
                <a16:creationId xmlns:a16="http://schemas.microsoft.com/office/drawing/2014/main" id="{41E728AC-E15E-3974-11AB-9C8A7C50DB9E}"/>
              </a:ext>
            </a:extLst>
          </p:cNvPr>
          <p:cNvSpPr/>
          <p:nvPr/>
        </p:nvSpPr>
        <p:spPr>
          <a:xfrm>
            <a:off x="482066" y="1478481"/>
            <a:ext cx="1650995" cy="2422960"/>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Diagonal Corners Rounded 14">
            <a:extLst>
              <a:ext uri="{FF2B5EF4-FFF2-40B4-BE49-F238E27FC236}">
                <a16:creationId xmlns:a16="http://schemas.microsoft.com/office/drawing/2014/main" id="{DDB233CB-2955-D3FB-E291-00D075F9FB1E}"/>
              </a:ext>
            </a:extLst>
          </p:cNvPr>
          <p:cNvSpPr/>
          <p:nvPr/>
        </p:nvSpPr>
        <p:spPr>
          <a:xfrm>
            <a:off x="2331451" y="1436838"/>
            <a:ext cx="1650995" cy="2464603"/>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61EA9A2-DA8A-A04A-B02E-B254880BF3B3}"/>
              </a:ext>
            </a:extLst>
          </p:cNvPr>
          <p:cNvSpPr txBox="1"/>
          <p:nvPr/>
        </p:nvSpPr>
        <p:spPr>
          <a:xfrm>
            <a:off x="582325" y="1962661"/>
            <a:ext cx="1438422" cy="1815882"/>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an eye exam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the only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non-invasive way to view blood vessels in your body? </a:t>
            </a:r>
          </a:p>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C9ED1C6-B396-527E-6E09-E75D758CC5C4}"/>
              </a:ext>
            </a:extLst>
          </p:cNvPr>
          <p:cNvSpPr txBox="1"/>
          <p:nvPr/>
        </p:nvSpPr>
        <p:spPr>
          <a:xfrm>
            <a:off x="2482256" y="1951696"/>
            <a:ext cx="1390226" cy="1600438"/>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Signs of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more than </a:t>
            </a:r>
          </a:p>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270 health conditions can be detected during an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eye exam*  </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Diagonal Corners Rounded 15">
            <a:extLst>
              <a:ext uri="{FF2B5EF4-FFF2-40B4-BE49-F238E27FC236}">
                <a16:creationId xmlns:a16="http://schemas.microsoft.com/office/drawing/2014/main" id="{ACF94D1C-1FD3-9441-65CA-47E86C294E7E}"/>
              </a:ext>
            </a:extLst>
          </p:cNvPr>
          <p:cNvSpPr/>
          <p:nvPr/>
        </p:nvSpPr>
        <p:spPr>
          <a:xfrm>
            <a:off x="4165476" y="1411894"/>
            <a:ext cx="1650995" cy="2464603"/>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4C5FD1-1B02-3ECB-A8F8-49EAB0D46430}"/>
              </a:ext>
            </a:extLst>
          </p:cNvPr>
          <p:cNvSpPr txBox="1"/>
          <p:nvPr/>
        </p:nvSpPr>
        <p:spPr>
          <a:xfrm>
            <a:off x="4328303" y="1951695"/>
            <a:ext cx="1353339" cy="1384995"/>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Your eye doctor can be the first to detect certain conditions, like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diabetes*</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1F48D7CD-332B-7781-03F2-4588B2CA9718}"/>
              </a:ext>
            </a:extLst>
          </p:cNvPr>
          <p:cNvPicPr>
            <a:picLocks noChangeAspect="1"/>
          </p:cNvPicPr>
          <p:nvPr/>
        </p:nvPicPr>
        <p:blipFill>
          <a:blip r:embed="rId3"/>
          <a:stretch>
            <a:fillRect/>
          </a:stretch>
        </p:blipFill>
        <p:spPr>
          <a:xfrm>
            <a:off x="6018751" y="0"/>
            <a:ext cx="3134320" cy="5143500"/>
          </a:xfrm>
          <a:prstGeom prst="rect">
            <a:avLst/>
          </a:prstGeom>
        </p:spPr>
      </p:pic>
    </p:spTree>
    <p:extLst>
      <p:ext uri="{BB962C8B-B14F-4D97-AF65-F5344CB8AC3E}">
        <p14:creationId xmlns:p14="http://schemas.microsoft.com/office/powerpoint/2010/main" val="536359018"/>
      </p:ext>
    </p:extLst>
  </p:cSld>
  <p:clrMapOvr>
    <a:masterClrMapping/>
  </p:clrMapOvr>
  <mc:AlternateContent xmlns:mc="http://schemas.openxmlformats.org/markup-compatibility/2006" xmlns:p14="http://schemas.microsoft.com/office/powerpoint/2010/main">
    <mc:Choice Requires="p14">
      <p:transition p14:dur="10" advClick="0" advTm="32500"/>
    </mc:Choice>
    <mc:Fallback xmlns:a16="http://schemas.microsoft.com/office/drawing/2014/main" xmlns="">
      <p:transition advClick="0" advTm="325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95D94-222F-30CE-5B35-7302A94DE7B8}"/>
              </a:ext>
            </a:extLst>
          </p:cNvPr>
          <p:cNvSpPr>
            <a:spLocks noGrp="1"/>
          </p:cNvSpPr>
          <p:nvPr>
            <p:ph type="title"/>
          </p:nvPr>
        </p:nvSpPr>
        <p:spPr/>
        <p:txBody>
          <a:bodyPr>
            <a:normAutofit/>
          </a:bodyPr>
          <a:lstStyle/>
          <a:p>
            <a:r>
              <a:rPr lang="en-US" sz="2400" b="1" dirty="0">
                <a:solidFill>
                  <a:srgbClr val="241ED6"/>
                </a:solidFill>
              </a:rPr>
              <a:t>Your Plan Design Today</a:t>
            </a:r>
            <a:endParaRPr lang="en-US" dirty="0"/>
          </a:p>
        </p:txBody>
      </p:sp>
      <p:sp>
        <p:nvSpPr>
          <p:cNvPr id="21" name="Rectangle 20">
            <a:extLst>
              <a:ext uri="{FF2B5EF4-FFF2-40B4-BE49-F238E27FC236}">
                <a16:creationId xmlns:a16="http://schemas.microsoft.com/office/drawing/2014/main" id="{37A4D01F-FB64-38B3-5C0F-C233CFF76155}"/>
              </a:ext>
            </a:extLst>
          </p:cNvPr>
          <p:cNvSpPr/>
          <p:nvPr/>
        </p:nvSpPr>
        <p:spPr>
          <a:xfrm>
            <a:off x="457200" y="1721479"/>
            <a:ext cx="8229600" cy="78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dirty="0">
              <a:solidFill>
                <a:srgbClr val="FFFFFF"/>
              </a:solidFill>
              <a:latin typeface="Arial" panose="020B0604020202020204"/>
            </a:endParaRPr>
          </a:p>
        </p:txBody>
      </p:sp>
      <p:sp>
        <p:nvSpPr>
          <p:cNvPr id="22" name="TextBox 21">
            <a:extLst>
              <a:ext uri="{FF2B5EF4-FFF2-40B4-BE49-F238E27FC236}">
                <a16:creationId xmlns:a16="http://schemas.microsoft.com/office/drawing/2014/main" id="{19CF19AB-5BB6-6A7F-DC0A-6E43FFB085C8}"/>
              </a:ext>
            </a:extLst>
          </p:cNvPr>
          <p:cNvSpPr txBox="1"/>
          <p:nvPr/>
        </p:nvSpPr>
        <p:spPr>
          <a:xfrm>
            <a:off x="604435" y="1956932"/>
            <a:ext cx="1534607" cy="461665"/>
          </a:xfrm>
          <a:prstGeom prst="rect">
            <a:avLst/>
          </a:prstGeom>
          <a:noFill/>
        </p:spPr>
        <p:txBody>
          <a:bodyPr wrap="square" rtlCol="0">
            <a:spAutoFit/>
          </a:bodyPr>
          <a:lstStyle/>
          <a:p>
            <a:pPr defTabSz="685646"/>
            <a:r>
              <a:rPr lang="en-US" sz="1200" b="1" dirty="0">
                <a:solidFill>
                  <a:srgbClr val="000000"/>
                </a:solidFill>
                <a:latin typeface="Arial" panose="020B0604020202020204" pitchFamily="34" charset="0"/>
                <a:cs typeface="Arial" panose="020B0604020202020204" pitchFamily="34" charset="0"/>
              </a:rPr>
              <a:t>Voluntary Signature Plan:</a:t>
            </a:r>
          </a:p>
        </p:txBody>
      </p:sp>
      <p:sp>
        <p:nvSpPr>
          <p:cNvPr id="24" name="TextBox 23">
            <a:extLst>
              <a:ext uri="{FF2B5EF4-FFF2-40B4-BE49-F238E27FC236}">
                <a16:creationId xmlns:a16="http://schemas.microsoft.com/office/drawing/2014/main" id="{8011D267-5329-FE0E-AA6F-789DCB68B74E}"/>
              </a:ext>
            </a:extLst>
          </p:cNvPr>
          <p:cNvSpPr txBox="1"/>
          <p:nvPr/>
        </p:nvSpPr>
        <p:spPr>
          <a:xfrm>
            <a:off x="1909871" y="1190014"/>
            <a:ext cx="1054974" cy="384721"/>
          </a:xfrm>
          <a:prstGeom prst="rect">
            <a:avLst/>
          </a:prstGeom>
          <a:noFill/>
        </p:spPr>
        <p:txBody>
          <a:bodyPr wrap="square" rtlCol="0">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Frequency (E/L/F)</a:t>
            </a:r>
          </a:p>
        </p:txBody>
      </p:sp>
      <p:sp>
        <p:nvSpPr>
          <p:cNvPr id="25" name="TextBox 24">
            <a:extLst>
              <a:ext uri="{FF2B5EF4-FFF2-40B4-BE49-F238E27FC236}">
                <a16:creationId xmlns:a16="http://schemas.microsoft.com/office/drawing/2014/main" id="{030D92E8-5AF4-16E9-3D19-B3704A505E6C}"/>
              </a:ext>
            </a:extLst>
          </p:cNvPr>
          <p:cNvSpPr txBox="1"/>
          <p:nvPr/>
        </p:nvSpPr>
        <p:spPr>
          <a:xfrm>
            <a:off x="3008014" y="1332361"/>
            <a:ext cx="1052433" cy="238527"/>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Copays</a:t>
            </a:r>
          </a:p>
        </p:txBody>
      </p:sp>
      <p:sp>
        <p:nvSpPr>
          <p:cNvPr id="26" name="TextBox 25">
            <a:extLst>
              <a:ext uri="{FF2B5EF4-FFF2-40B4-BE49-F238E27FC236}">
                <a16:creationId xmlns:a16="http://schemas.microsoft.com/office/drawing/2014/main" id="{42611A44-299F-B177-6D06-7BD599CB72A1}"/>
              </a:ext>
            </a:extLst>
          </p:cNvPr>
          <p:cNvSpPr txBox="1"/>
          <p:nvPr/>
        </p:nvSpPr>
        <p:spPr>
          <a:xfrm>
            <a:off x="4095353" y="1190013"/>
            <a:ext cx="1052433" cy="384721"/>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Frame Allowance</a:t>
            </a:r>
          </a:p>
        </p:txBody>
      </p:sp>
      <p:sp>
        <p:nvSpPr>
          <p:cNvPr id="27" name="TextBox 26">
            <a:extLst>
              <a:ext uri="{FF2B5EF4-FFF2-40B4-BE49-F238E27FC236}">
                <a16:creationId xmlns:a16="http://schemas.microsoft.com/office/drawing/2014/main" id="{ECD88862-C9F1-DC0C-D99A-DBC3A9AFB52D}"/>
              </a:ext>
            </a:extLst>
          </p:cNvPr>
          <p:cNvSpPr txBox="1"/>
          <p:nvPr/>
        </p:nvSpPr>
        <p:spPr>
          <a:xfrm>
            <a:off x="5124137" y="1190013"/>
            <a:ext cx="1052422" cy="384721"/>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Contact Lenses</a:t>
            </a:r>
          </a:p>
        </p:txBody>
      </p:sp>
      <p:sp>
        <p:nvSpPr>
          <p:cNvPr id="2" name="TextBox 1">
            <a:extLst>
              <a:ext uri="{FF2B5EF4-FFF2-40B4-BE49-F238E27FC236}">
                <a16:creationId xmlns:a16="http://schemas.microsoft.com/office/drawing/2014/main" id="{947C5810-ACAC-4A57-0B35-7121B102B758}"/>
              </a:ext>
            </a:extLst>
          </p:cNvPr>
          <p:cNvSpPr txBox="1"/>
          <p:nvPr/>
        </p:nvSpPr>
        <p:spPr>
          <a:xfrm>
            <a:off x="6244586" y="1190013"/>
            <a:ext cx="1052422" cy="384721"/>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Covered Lens Enhancements</a:t>
            </a:r>
          </a:p>
        </p:txBody>
      </p:sp>
      <p:sp>
        <p:nvSpPr>
          <p:cNvPr id="3" name="TextBox 2">
            <a:extLst>
              <a:ext uri="{FF2B5EF4-FFF2-40B4-BE49-F238E27FC236}">
                <a16:creationId xmlns:a16="http://schemas.microsoft.com/office/drawing/2014/main" id="{714F1A05-112E-0E86-698B-8629FD941C35}"/>
              </a:ext>
            </a:extLst>
          </p:cNvPr>
          <p:cNvSpPr txBox="1"/>
          <p:nvPr/>
        </p:nvSpPr>
        <p:spPr>
          <a:xfrm>
            <a:off x="7369741" y="1190013"/>
            <a:ext cx="1317059" cy="384721"/>
          </a:xfrm>
          <a:prstGeom prst="rect">
            <a:avLst/>
          </a:prstGeom>
          <a:noFill/>
        </p:spPr>
        <p:txBody>
          <a:bodyPr wrap="square" lIns="91440" tIns="45720" rIns="91440" bIns="45720" rtlCol="0" anchor="ctr">
            <a:spAutoFit/>
          </a:bodyPr>
          <a:lstStyle/>
          <a:p>
            <a:pPr algn="ctr" defTabSz="685646"/>
            <a:r>
              <a:rPr lang="en-US" sz="950" b="1" dirty="0">
                <a:solidFill>
                  <a:srgbClr val="000000"/>
                </a:solidFill>
                <a:latin typeface="Arial"/>
                <a:cs typeface="Arial"/>
              </a:rPr>
              <a:t>Essential Medical Eye Care</a:t>
            </a:r>
          </a:p>
        </p:txBody>
      </p:sp>
      <p:sp>
        <p:nvSpPr>
          <p:cNvPr id="4" name="TextBox 3">
            <a:extLst>
              <a:ext uri="{FF2B5EF4-FFF2-40B4-BE49-F238E27FC236}">
                <a16:creationId xmlns:a16="http://schemas.microsoft.com/office/drawing/2014/main" id="{5020DC77-BA88-3375-2BED-35BCEBD02A1E}"/>
              </a:ext>
            </a:extLst>
          </p:cNvPr>
          <p:cNvSpPr txBox="1"/>
          <p:nvPr/>
        </p:nvSpPr>
        <p:spPr>
          <a:xfrm>
            <a:off x="1909871" y="1992652"/>
            <a:ext cx="1054974" cy="238527"/>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12/12/24</a:t>
            </a:r>
          </a:p>
        </p:txBody>
      </p:sp>
      <p:sp>
        <p:nvSpPr>
          <p:cNvPr id="7" name="TextBox 6">
            <a:extLst>
              <a:ext uri="{FF2B5EF4-FFF2-40B4-BE49-F238E27FC236}">
                <a16:creationId xmlns:a16="http://schemas.microsoft.com/office/drawing/2014/main" id="{75D8A6CB-EB07-62A7-1DA9-E11236A847BB}"/>
              </a:ext>
            </a:extLst>
          </p:cNvPr>
          <p:cNvSpPr txBox="1"/>
          <p:nvPr/>
        </p:nvSpPr>
        <p:spPr>
          <a:xfrm>
            <a:off x="2774529" y="1846459"/>
            <a:ext cx="1305436" cy="530915"/>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$10 Exam Copay</a:t>
            </a:r>
          </a:p>
          <a:p>
            <a:pPr algn="ctr" defTabSz="685646"/>
            <a:r>
              <a:rPr lang="en-US" sz="950" dirty="0">
                <a:solidFill>
                  <a:srgbClr val="000000"/>
                </a:solidFill>
                <a:latin typeface="Arial" panose="020B0604020202020204" pitchFamily="34" charset="0"/>
                <a:cs typeface="Arial" panose="020B0604020202020204" pitchFamily="34" charset="0"/>
              </a:rPr>
              <a:t>$10 Materials Copay</a:t>
            </a:r>
          </a:p>
          <a:p>
            <a:pPr algn="ctr" defTabSz="685646"/>
            <a:r>
              <a:rPr lang="en-US" sz="950" dirty="0">
                <a:solidFill>
                  <a:srgbClr val="000000"/>
                </a:solidFill>
                <a:latin typeface="Arial" panose="020B0604020202020204" pitchFamily="34" charset="0"/>
                <a:cs typeface="Arial" panose="020B0604020202020204" pitchFamily="34" charset="0"/>
              </a:rPr>
              <a:t>$60 ECL </a:t>
            </a:r>
          </a:p>
        </p:txBody>
      </p:sp>
      <p:sp>
        <p:nvSpPr>
          <p:cNvPr id="8" name="TextBox 7">
            <a:extLst>
              <a:ext uri="{FF2B5EF4-FFF2-40B4-BE49-F238E27FC236}">
                <a16:creationId xmlns:a16="http://schemas.microsoft.com/office/drawing/2014/main" id="{30D9A4B1-1EA0-1F63-6C2C-C598ADF3ACD0}"/>
              </a:ext>
            </a:extLst>
          </p:cNvPr>
          <p:cNvSpPr txBox="1"/>
          <p:nvPr/>
        </p:nvSpPr>
        <p:spPr>
          <a:xfrm>
            <a:off x="3886958" y="1922412"/>
            <a:ext cx="1671630" cy="481029"/>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$150</a:t>
            </a:r>
          </a:p>
          <a:p>
            <a:pPr algn="ctr" defTabSz="685646"/>
            <a:r>
              <a:rPr lang="en-US" sz="788" dirty="0">
                <a:solidFill>
                  <a:srgbClr val="000000"/>
                </a:solidFill>
                <a:latin typeface="Arial" panose="020B0604020202020204" pitchFamily="34" charset="0"/>
                <a:cs typeface="Arial" panose="020B0604020202020204" pitchFamily="34" charset="0"/>
              </a:rPr>
              <a:t>$80 @Costco/Walmart/Sam’s</a:t>
            </a:r>
          </a:p>
          <a:p>
            <a:pPr algn="ctr" defTabSz="685646"/>
            <a:endParaRPr lang="en-US" sz="788" dirty="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79C006B-8F41-50C4-E86D-4B17766F6714}"/>
              </a:ext>
            </a:extLst>
          </p:cNvPr>
          <p:cNvSpPr txBox="1"/>
          <p:nvPr/>
        </p:nvSpPr>
        <p:spPr>
          <a:xfrm>
            <a:off x="5124137" y="1992427"/>
            <a:ext cx="1052422" cy="238976"/>
          </a:xfrm>
          <a:prstGeom prst="rect">
            <a:avLst/>
          </a:prstGeom>
          <a:noFill/>
        </p:spPr>
        <p:txBody>
          <a:bodyPr wrap="square" rtlCol="0" anchor="ctr">
            <a:spAutoFit/>
          </a:bodyPr>
          <a:lstStyle/>
          <a:p>
            <a:pPr algn="ctr" defTabSz="685646"/>
            <a:r>
              <a:rPr lang="en-US" sz="953" dirty="0">
                <a:solidFill>
                  <a:srgbClr val="000000"/>
                </a:solidFill>
                <a:latin typeface="Arial" panose="020B0604020202020204" pitchFamily="34" charset="0"/>
                <a:cs typeface="Arial" panose="020B0604020202020204" pitchFamily="34" charset="0"/>
              </a:rPr>
              <a:t>$150</a:t>
            </a:r>
          </a:p>
        </p:txBody>
      </p:sp>
      <p:sp>
        <p:nvSpPr>
          <p:cNvPr id="10" name="TextBox 9">
            <a:extLst>
              <a:ext uri="{FF2B5EF4-FFF2-40B4-BE49-F238E27FC236}">
                <a16:creationId xmlns:a16="http://schemas.microsoft.com/office/drawing/2014/main" id="{EF2335F1-E301-1B12-2ACD-A7ADBF001506}"/>
              </a:ext>
            </a:extLst>
          </p:cNvPr>
          <p:cNvSpPr txBox="1"/>
          <p:nvPr/>
        </p:nvSpPr>
        <p:spPr>
          <a:xfrm>
            <a:off x="5951622" y="1919104"/>
            <a:ext cx="1578642" cy="385618"/>
          </a:xfrm>
          <a:prstGeom prst="rect">
            <a:avLst/>
          </a:prstGeom>
          <a:noFill/>
        </p:spPr>
        <p:txBody>
          <a:bodyPr wrap="square" rtlCol="0" anchor="ctr">
            <a:spAutoFit/>
          </a:bodyPr>
          <a:lstStyle/>
          <a:p>
            <a:pPr algn="ctr" defTabSz="685646"/>
            <a:r>
              <a:rPr lang="en-US" sz="953" dirty="0">
                <a:solidFill>
                  <a:srgbClr val="000000"/>
                </a:solidFill>
                <a:latin typeface="Arial" panose="020B0604020202020204" pitchFamily="34" charset="0"/>
                <a:cs typeface="Arial" panose="020B0604020202020204" pitchFamily="34" charset="0"/>
              </a:rPr>
              <a:t>Polycarbonates for Kids</a:t>
            </a:r>
          </a:p>
          <a:p>
            <a:pPr algn="ctr" defTabSz="685646"/>
            <a:r>
              <a:rPr lang="en-US" sz="953" dirty="0">
                <a:solidFill>
                  <a:srgbClr val="000000"/>
                </a:solidFill>
                <a:latin typeface="Arial" panose="020B0604020202020204" pitchFamily="34" charset="0"/>
                <a:cs typeface="Arial" panose="020B0604020202020204" pitchFamily="34" charset="0"/>
              </a:rPr>
              <a:t>Standard Progressives</a:t>
            </a:r>
          </a:p>
        </p:txBody>
      </p:sp>
      <p:sp>
        <p:nvSpPr>
          <p:cNvPr id="11" name="TextBox 10">
            <a:extLst>
              <a:ext uri="{FF2B5EF4-FFF2-40B4-BE49-F238E27FC236}">
                <a16:creationId xmlns:a16="http://schemas.microsoft.com/office/drawing/2014/main" id="{575A1740-5F71-545D-2412-B10C05AA76B5}"/>
              </a:ext>
            </a:extLst>
          </p:cNvPr>
          <p:cNvSpPr txBox="1"/>
          <p:nvPr/>
        </p:nvSpPr>
        <p:spPr>
          <a:xfrm>
            <a:off x="7413737" y="1992652"/>
            <a:ext cx="1119814" cy="238527"/>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$20</a:t>
            </a:r>
          </a:p>
        </p:txBody>
      </p:sp>
      <p:sp>
        <p:nvSpPr>
          <p:cNvPr id="18" name="TextBox 17">
            <a:extLst>
              <a:ext uri="{FF2B5EF4-FFF2-40B4-BE49-F238E27FC236}">
                <a16:creationId xmlns:a16="http://schemas.microsoft.com/office/drawing/2014/main" id="{A1B1C9CB-9483-DCEE-BDC7-3E2682C97D2A}"/>
              </a:ext>
            </a:extLst>
          </p:cNvPr>
          <p:cNvSpPr txBox="1"/>
          <p:nvPr/>
        </p:nvSpPr>
        <p:spPr>
          <a:xfrm>
            <a:off x="641029" y="2831065"/>
            <a:ext cx="7861942"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VSP</a:t>
            </a:r>
            <a:r>
              <a:rPr kumimoji="0" lang="en-US" sz="2000" b="0" i="0" u="none" strike="noStrike" kern="1200" cap="none" spc="0" normalizeH="0" baseline="30000" noProof="0" dirty="0">
                <a:ln>
                  <a:noFill/>
                </a:ln>
                <a:solidFill>
                  <a:schemeClr val="accent1"/>
                </a:solidFill>
                <a:effectLst/>
                <a:uLnTx/>
                <a:uFillTx/>
                <a:latin typeface="Arial" charset="0"/>
                <a:ea typeface="ＭＳ Ｐゴシック" charset="0"/>
                <a:cs typeface="ＭＳ Ｐゴシック" charset="0"/>
              </a:rPr>
              <a:t>®</a:t>
            </a: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 members save an average annual savings of </a:t>
            </a:r>
            <a:r>
              <a:rPr kumimoji="0" lang="en-US" sz="20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$471</a:t>
            </a: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1088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touching a person's eye&#10;&#10;Description automatically generated">
            <a:extLst>
              <a:ext uri="{FF2B5EF4-FFF2-40B4-BE49-F238E27FC236}">
                <a16:creationId xmlns:a16="http://schemas.microsoft.com/office/drawing/2014/main" id="{F7889A99-B0F8-591A-705C-8B8620B69CB5}"/>
              </a:ext>
            </a:extLst>
          </p:cNvPr>
          <p:cNvPicPr>
            <a:picLocks noGrp="1" noChangeAspect="1"/>
          </p:cNvPicPr>
          <p:nvPr>
            <p:ph type="pic" sz="quarter" idx="13"/>
          </p:nvPr>
        </p:nvPicPr>
        <p:blipFill rotWithShape="1">
          <a:blip r:embed="rId3"/>
          <a:srcRect l="9579" r="33219"/>
          <a:stretch/>
        </p:blipFill>
        <p:spPr>
          <a:xfrm>
            <a:off x="1" y="0"/>
            <a:ext cx="4425043" cy="5143500"/>
          </a:xfrm>
        </p:spPr>
      </p:pic>
      <p:sp>
        <p:nvSpPr>
          <p:cNvPr id="10" name="Text Placeholder 9">
            <a:extLst>
              <a:ext uri="{FF2B5EF4-FFF2-40B4-BE49-F238E27FC236}">
                <a16:creationId xmlns:a16="http://schemas.microsoft.com/office/drawing/2014/main" id="{32FC2096-04C7-50A5-DB1E-8EB6D449D4AC}"/>
              </a:ext>
            </a:extLst>
          </p:cNvPr>
          <p:cNvSpPr>
            <a:spLocks noGrp="1"/>
          </p:cNvSpPr>
          <p:nvPr>
            <p:ph type="body" sz="quarter" idx="4294967295"/>
          </p:nvPr>
        </p:nvSpPr>
        <p:spPr>
          <a:xfrm>
            <a:off x="4572001" y="929773"/>
            <a:ext cx="3533774" cy="625726"/>
          </a:xfrm>
        </p:spPr>
        <p:txBody>
          <a:bodyPr>
            <a:no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accent1"/>
                </a:solidFill>
                <a:effectLst/>
                <a:uLnTx/>
                <a:uFillTx/>
                <a:latin typeface="Arial" panose="020B0604020202020204"/>
                <a:ea typeface="+mn-ea"/>
                <a:cs typeface="+mn-cs"/>
              </a:rPr>
              <a:t>Digital imaging is key to early detection and intervention</a:t>
            </a:r>
          </a:p>
        </p:txBody>
      </p:sp>
      <p:sp>
        <p:nvSpPr>
          <p:cNvPr id="4" name="Title 3">
            <a:extLst>
              <a:ext uri="{FF2B5EF4-FFF2-40B4-BE49-F238E27FC236}">
                <a16:creationId xmlns:a16="http://schemas.microsoft.com/office/drawing/2014/main" id="{F2AC3E78-BA22-4970-97B3-E88A0630C507}"/>
              </a:ext>
            </a:extLst>
          </p:cNvPr>
          <p:cNvSpPr>
            <a:spLocks noGrp="1"/>
          </p:cNvSpPr>
          <p:nvPr>
            <p:ph type="title"/>
          </p:nvPr>
        </p:nvSpPr>
        <p:spPr>
          <a:xfrm>
            <a:off x="4572000" y="-1"/>
            <a:ext cx="4114800" cy="1124712"/>
          </a:xfrm>
        </p:spPr>
        <p:txBody>
          <a:bodyPr/>
          <a:lstStyle/>
          <a:p>
            <a:r>
              <a:rPr lang="en-US" dirty="0"/>
              <a:t>Retinal Screening</a:t>
            </a:r>
            <a:endParaRPr lang="en-PH" dirty="0"/>
          </a:p>
        </p:txBody>
      </p:sp>
      <p:sp>
        <p:nvSpPr>
          <p:cNvPr id="13" name="TextBox 12">
            <a:extLst>
              <a:ext uri="{FF2B5EF4-FFF2-40B4-BE49-F238E27FC236}">
                <a16:creationId xmlns:a16="http://schemas.microsoft.com/office/drawing/2014/main" id="{093489E8-AD68-6527-0089-774B90D66DB8}"/>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latin typeface="+mn-lt"/>
              </a:rPr>
              <a:t>Classification: Confidential</a:t>
            </a:r>
          </a:p>
        </p:txBody>
      </p:sp>
      <p:sp>
        <p:nvSpPr>
          <p:cNvPr id="2" name="Text Placeholder 9">
            <a:extLst>
              <a:ext uri="{FF2B5EF4-FFF2-40B4-BE49-F238E27FC236}">
                <a16:creationId xmlns:a16="http://schemas.microsoft.com/office/drawing/2014/main" id="{6E6B888E-4DB4-F6E4-62C6-1728CC47DBFA}"/>
              </a:ext>
            </a:extLst>
          </p:cNvPr>
          <p:cNvSpPr txBox="1">
            <a:spLocks/>
          </p:cNvSpPr>
          <p:nvPr/>
        </p:nvSpPr>
        <p:spPr>
          <a:xfrm>
            <a:off x="4572001" y="1768280"/>
            <a:ext cx="3733800" cy="30641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Images of the inside of the eye</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Baseline documentation of a healthy eye </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Screen for potential disease(s)</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dirty="0">
                <a:effectLst/>
                <a:ea typeface="Calibri" panose="020F0502020204030204" pitchFamily="34" charset="0"/>
              </a:rPr>
              <a:t>Can be compared year after year to monitor even the most subtle changes in the eyes</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50" dirty="0">
              <a:effectLst/>
              <a:ea typeface="Calibri" panose="020F0502020204030204" pitchFamily="34" charset="0"/>
            </a:endParaRPr>
          </a:p>
          <a:p>
            <a:pPr marL="182880" marR="0" lvl="0" indent="-182880" defTabSz="685663" rtl="0" eaLnBrk="1" fontAlgn="auto" latinLnBrk="0" hangingPunct="1">
              <a:lnSpc>
                <a:spcPct val="100000"/>
              </a:lnSpc>
              <a:spcBef>
                <a:spcPts val="450"/>
              </a:spcBef>
              <a:spcAft>
                <a:spcPts val="120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mn-ea"/>
                <a:cs typeface="+mn-cs"/>
              </a:rPr>
              <a:t>No more than </a:t>
            </a:r>
            <a:r>
              <a:rPr kumimoji="0" lang="en-US" sz="1350" b="1" i="0" u="none" strike="noStrike" kern="1200" cap="none" spc="0" normalizeH="0" baseline="0" noProof="0" dirty="0">
                <a:ln>
                  <a:noFill/>
                </a:ln>
                <a:effectLst/>
                <a:uLnTx/>
                <a:uFillTx/>
                <a:latin typeface="Arial" panose="020B0604020202020204"/>
                <a:ea typeface="+mn-ea"/>
                <a:cs typeface="+mn-cs"/>
              </a:rPr>
              <a:t>$39 </a:t>
            </a:r>
            <a:r>
              <a:rPr kumimoji="0" lang="en-US" sz="1350" b="0" i="0" u="none" strike="noStrike" kern="1200" cap="none" spc="0" normalizeH="0" baseline="0" noProof="0" dirty="0">
                <a:ln>
                  <a:noFill/>
                </a:ln>
                <a:effectLst/>
                <a:uLnTx/>
                <a:uFillTx/>
                <a:latin typeface="Arial" panose="020B0604020202020204"/>
                <a:ea typeface="+mn-ea"/>
                <a:cs typeface="+mn-cs"/>
              </a:rPr>
              <a:t>copay</a:t>
            </a:r>
          </a:p>
          <a:p>
            <a:pPr marL="182880" marR="0" lvl="0" indent="-182880" defTabSz="685663" rtl="0" eaLnBrk="1" fontAlgn="auto" latinLnBrk="0" hangingPunct="1">
              <a:lnSpc>
                <a:spcPct val="100000"/>
              </a:lnSpc>
              <a:spcBef>
                <a:spcPts val="450"/>
              </a:spcBef>
              <a:spcAft>
                <a:spcPts val="1200"/>
              </a:spcAft>
              <a:buClrTx/>
              <a:buSzTx/>
              <a:buFont typeface="Arial" panose="020B0604020202020204" pitchFamily="34" charset="0"/>
              <a:buChar char="•"/>
              <a:tabLst/>
              <a:defRPr/>
            </a:pPr>
            <a:r>
              <a:rPr kumimoji="0" lang="en-US" sz="1350" b="1" i="0" u="none" strike="noStrike" kern="1200" cap="none" spc="0" normalizeH="0" baseline="0" noProof="0" dirty="0">
                <a:ln>
                  <a:noFill/>
                </a:ln>
                <a:effectLst/>
                <a:uLnTx/>
                <a:uFillTx/>
                <a:latin typeface="Arial" panose="020B0604020202020204"/>
                <a:ea typeface="+mn-ea"/>
                <a:cs typeface="+mn-cs"/>
              </a:rPr>
              <a:t>$0 </a:t>
            </a:r>
            <a:r>
              <a:rPr kumimoji="0" lang="en-US" sz="1350" b="0" i="0" u="none" strike="noStrike" kern="1200" cap="none" spc="0" normalizeH="0" baseline="0" noProof="0" dirty="0">
                <a:ln>
                  <a:noFill/>
                </a:ln>
                <a:effectLst/>
                <a:uLnTx/>
                <a:uFillTx/>
                <a:latin typeface="Arial" panose="020B0604020202020204"/>
                <a:ea typeface="+mn-ea"/>
                <a:cs typeface="+mn-cs"/>
              </a:rPr>
              <a:t>copay for members with diabetes</a:t>
            </a:r>
          </a:p>
        </p:txBody>
      </p:sp>
    </p:spTree>
    <p:extLst>
      <p:ext uri="{BB962C8B-B14F-4D97-AF65-F5344CB8AC3E}">
        <p14:creationId xmlns:p14="http://schemas.microsoft.com/office/powerpoint/2010/main" val="2214679391"/>
      </p:ext>
    </p:extLst>
  </p:cSld>
  <p:clrMapOvr>
    <a:masterClrMapping/>
  </p:clrMapOvr>
  <mc:AlternateContent xmlns:mc="http://schemas.openxmlformats.org/markup-compatibility/2006" xmlns:p14="http://schemas.microsoft.com/office/powerpoint/2010/main">
    <mc:Choice Requires="p14">
      <p:transition p14:dur="10" advClick="0" advTm="23000"/>
    </mc:Choice>
    <mc:Fallback xmlns:a16="http://schemas.microsoft.com/office/drawing/2014/main" xmlns="">
      <p:transition advClick="0" advTm="2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3F61516-7979-D21B-4651-77F58F77F3EC}"/>
              </a:ext>
            </a:extLst>
          </p:cNvPr>
          <p:cNvSpPr/>
          <p:nvPr/>
        </p:nvSpPr>
        <p:spPr>
          <a:xfrm flipH="1" flipV="1">
            <a:off x="519931" y="3272420"/>
            <a:ext cx="3955538" cy="1346394"/>
          </a:xfrm>
          <a:custGeom>
            <a:avLst/>
            <a:gdLst>
              <a:gd name="connsiteX0" fmla="*/ 2762285 w 3955538"/>
              <a:gd name="connsiteY0" fmla="*/ 1346394 h 1346394"/>
              <a:gd name="connsiteX1" fmla="*/ 2231842 w 3955538"/>
              <a:gd name="connsiteY1" fmla="*/ 1346394 h 1346394"/>
              <a:gd name="connsiteX2" fmla="*/ 1723696 w 3955538"/>
              <a:gd name="connsiteY2" fmla="*/ 1346394 h 1346394"/>
              <a:gd name="connsiteX3" fmla="*/ 0 w 3955538"/>
              <a:gd name="connsiteY3" fmla="*/ 1346394 h 1346394"/>
              <a:gd name="connsiteX4" fmla="*/ 0 w 3955538"/>
              <a:gd name="connsiteY4" fmla="*/ 275172 h 1346394"/>
              <a:gd name="connsiteX5" fmla="*/ 275171 w 3955538"/>
              <a:gd name="connsiteY5" fmla="*/ 1 h 1346394"/>
              <a:gd name="connsiteX6" fmla="*/ 1193253 w 3955538"/>
              <a:gd name="connsiteY6" fmla="*/ 1 h 1346394"/>
              <a:gd name="connsiteX7" fmla="*/ 1193253 w 3955538"/>
              <a:gd name="connsiteY7" fmla="*/ 0 h 1346394"/>
              <a:gd name="connsiteX8" fmla="*/ 1723696 w 3955538"/>
              <a:gd name="connsiteY8" fmla="*/ 0 h 1346394"/>
              <a:gd name="connsiteX9" fmla="*/ 2231842 w 3955538"/>
              <a:gd name="connsiteY9" fmla="*/ 0 h 1346394"/>
              <a:gd name="connsiteX10" fmla="*/ 3955538 w 3955538"/>
              <a:gd name="connsiteY10" fmla="*/ 0 h 1346394"/>
              <a:gd name="connsiteX11" fmla="*/ 3955538 w 3955538"/>
              <a:gd name="connsiteY11" fmla="*/ 1071222 h 1346394"/>
              <a:gd name="connsiteX12" fmla="*/ 3680367 w 3955538"/>
              <a:gd name="connsiteY12" fmla="*/ 1346393 h 1346394"/>
              <a:gd name="connsiteX13" fmla="*/ 2762285 w 3955538"/>
              <a:gd name="connsiteY13" fmla="*/ 1346393 h 13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5538" h="1346394">
                <a:moveTo>
                  <a:pt x="2762285" y="1346394"/>
                </a:moveTo>
                <a:lnTo>
                  <a:pt x="2231842" y="1346394"/>
                </a:lnTo>
                <a:lnTo>
                  <a:pt x="1723696" y="1346394"/>
                </a:lnTo>
                <a:lnTo>
                  <a:pt x="0" y="1346394"/>
                </a:lnTo>
                <a:lnTo>
                  <a:pt x="0" y="275172"/>
                </a:lnTo>
                <a:cubicBezTo>
                  <a:pt x="0" y="123199"/>
                  <a:pt x="123198" y="1"/>
                  <a:pt x="275171" y="1"/>
                </a:cubicBezTo>
                <a:lnTo>
                  <a:pt x="1193253" y="1"/>
                </a:lnTo>
                <a:lnTo>
                  <a:pt x="1193253" y="0"/>
                </a:lnTo>
                <a:lnTo>
                  <a:pt x="1723696" y="0"/>
                </a:lnTo>
                <a:lnTo>
                  <a:pt x="2231842" y="0"/>
                </a:lnTo>
                <a:lnTo>
                  <a:pt x="3955538" y="0"/>
                </a:lnTo>
                <a:lnTo>
                  <a:pt x="3955538" y="1071222"/>
                </a:lnTo>
                <a:cubicBezTo>
                  <a:pt x="3955538" y="1223195"/>
                  <a:pt x="3832340" y="1346393"/>
                  <a:pt x="3680367" y="1346393"/>
                </a:cubicBezTo>
                <a:lnTo>
                  <a:pt x="2762285" y="1346393"/>
                </a:lnTo>
                <a:close/>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Placeholder 14" descr="A person holding a child&#10;&#10;Description automatically generated">
            <a:extLst>
              <a:ext uri="{FF2B5EF4-FFF2-40B4-BE49-F238E27FC236}">
                <a16:creationId xmlns:a16="http://schemas.microsoft.com/office/drawing/2014/main" id="{374D105F-412D-A0FB-07D2-B3CACED01560}"/>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a:ext>
            </a:extLst>
          </a:blip>
          <a:srcRect l="32513" r="10943"/>
          <a:stretch/>
        </p:blipFill>
        <p:spPr>
          <a:xfrm>
            <a:off x="4782312" y="4"/>
            <a:ext cx="4361688" cy="5143496"/>
          </a:xfrm>
        </p:spPr>
      </p:pic>
      <p:sp>
        <p:nvSpPr>
          <p:cNvPr id="10" name="Text Placeholder 9">
            <a:extLst>
              <a:ext uri="{FF2B5EF4-FFF2-40B4-BE49-F238E27FC236}">
                <a16:creationId xmlns:a16="http://schemas.microsoft.com/office/drawing/2014/main" id="{8CC94E47-CCEB-29DA-BE47-BA7605FE5004}"/>
              </a:ext>
            </a:extLst>
          </p:cNvPr>
          <p:cNvSpPr>
            <a:spLocks noGrp="1"/>
          </p:cNvSpPr>
          <p:nvPr>
            <p:ph type="body" sz="quarter" idx="16"/>
          </p:nvPr>
        </p:nvSpPr>
        <p:spPr>
          <a:xfrm>
            <a:off x="457199" y="931478"/>
            <a:ext cx="4114801" cy="2032440"/>
          </a:xfrm>
        </p:spPr>
        <p:txBody>
          <a:bodyPr>
            <a:noAutofit/>
          </a:bodyPr>
          <a:lstStyle/>
          <a:p>
            <a:pPr marL="182880" indent="-182880">
              <a:spcBef>
                <a:spcPts val="0"/>
              </a:spcBef>
              <a:spcAft>
                <a:spcPts val="600"/>
              </a:spcAft>
              <a:buFont typeface="Arial" panose="020B0604020202020204" pitchFamily="34" charset="0"/>
              <a:buChar char="•"/>
            </a:pPr>
            <a:r>
              <a:rPr lang="en-US" sz="1350" dirty="0"/>
              <a:t>Fully covered retinal screening for members </a:t>
            </a:r>
            <a:br>
              <a:rPr lang="en-US" sz="1350" dirty="0"/>
            </a:br>
            <a:r>
              <a:rPr lang="en-US" sz="1350" dirty="0"/>
              <a:t>with diabetes.</a:t>
            </a:r>
          </a:p>
          <a:p>
            <a:pPr marL="182880" indent="-182880">
              <a:spcBef>
                <a:spcPts val="0"/>
              </a:spcBef>
              <a:spcAft>
                <a:spcPts val="600"/>
              </a:spcAft>
              <a:buFont typeface="Arial" panose="020B0604020202020204" pitchFamily="34" charset="0"/>
              <a:buChar char="•"/>
            </a:pPr>
            <a:r>
              <a:rPr lang="en-US" sz="1350" dirty="0"/>
              <a:t>Exams and services to treat immediate issues like pink eye and sudden changes in vision.</a:t>
            </a:r>
          </a:p>
          <a:p>
            <a:pPr marL="182880" indent="-182880">
              <a:spcBef>
                <a:spcPts val="0"/>
              </a:spcBef>
              <a:spcAft>
                <a:spcPts val="600"/>
              </a:spcAft>
              <a:buFont typeface="Arial" panose="020B0604020202020204" pitchFamily="34" charset="0"/>
              <a:buChar char="•"/>
            </a:pPr>
            <a:r>
              <a:rPr lang="en-US" sz="1350" dirty="0"/>
              <a:t>Treatment options to monitor ongoing conditions such as dry eye, diabetic eye disease, glaucoma, and more.</a:t>
            </a:r>
          </a:p>
          <a:p>
            <a:pPr marL="182880" indent="-182880">
              <a:spcBef>
                <a:spcPts val="0"/>
              </a:spcBef>
              <a:spcAft>
                <a:spcPts val="600"/>
              </a:spcAft>
              <a:buFont typeface="Arial" panose="020B0604020202020204" pitchFamily="34" charset="0"/>
              <a:buChar char="•"/>
            </a:pPr>
            <a:r>
              <a:rPr lang="en-US" sz="1350" dirty="0"/>
              <a:t>$20 per exam for additional exams and services.</a:t>
            </a:r>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a:xfrm>
            <a:off x="457200" y="0"/>
            <a:ext cx="4114800" cy="1124712"/>
          </a:xfrm>
        </p:spPr>
        <p:txBody>
          <a:bodyPr/>
          <a:lstStyle/>
          <a:p>
            <a:r>
              <a:rPr lang="en-US" dirty="0"/>
              <a:t>Essential Medical Eye Care</a:t>
            </a:r>
          </a:p>
        </p:txBody>
      </p:sp>
      <p:sp>
        <p:nvSpPr>
          <p:cNvPr id="2" name="Text Placeholder 9">
            <a:extLst>
              <a:ext uri="{FF2B5EF4-FFF2-40B4-BE49-F238E27FC236}">
                <a16:creationId xmlns:a16="http://schemas.microsoft.com/office/drawing/2014/main" id="{3365323B-9E15-5B2A-36DA-DC9711947391}"/>
              </a:ext>
            </a:extLst>
          </p:cNvPr>
          <p:cNvSpPr txBox="1">
            <a:spLocks/>
          </p:cNvSpPr>
          <p:nvPr/>
        </p:nvSpPr>
        <p:spPr>
          <a:xfrm>
            <a:off x="720061" y="3524421"/>
            <a:ext cx="3536627" cy="1136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2175" b="1"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2175" b="1"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7F7F7F"/>
                </a:solidFill>
                <a:effectLst/>
                <a:latin typeface="Helvetica" pitchFamily="2" charset="0"/>
              </a:rPr>
              <a:t>“</a:t>
            </a:r>
            <a:r>
              <a:rPr lang="en-US" sz="1350" i="1" dirty="0">
                <a:solidFill>
                  <a:srgbClr val="7F7F7F"/>
                </a:solidFill>
                <a:effectLst/>
              </a:rPr>
              <a:t>My husband burned his eyes welding, and without this benefit we would have had to pay out of pocket or waited days to get prior authorization from his health insurance.”</a:t>
            </a:r>
          </a:p>
        </p:txBody>
      </p:sp>
      <p:sp>
        <p:nvSpPr>
          <p:cNvPr id="4" name="5-Point Star 3">
            <a:extLst>
              <a:ext uri="{FF2B5EF4-FFF2-40B4-BE49-F238E27FC236}">
                <a16:creationId xmlns:a16="http://schemas.microsoft.com/office/drawing/2014/main" id="{C407A1D9-8C20-B43E-5AB5-4B18B3486C9F}"/>
              </a:ext>
            </a:extLst>
          </p:cNvPr>
          <p:cNvSpPr/>
          <p:nvPr/>
        </p:nvSpPr>
        <p:spPr>
          <a:xfrm>
            <a:off x="1532469"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63985C6D-D8FF-D6AB-B717-09E908C16FE4}"/>
              </a:ext>
            </a:extLst>
          </p:cNvPr>
          <p:cNvSpPr/>
          <p:nvPr/>
        </p:nvSpPr>
        <p:spPr>
          <a:xfrm>
            <a:off x="1931968"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8FA391B9-6BDA-2BD9-A169-7D96A039B88F}"/>
              </a:ext>
            </a:extLst>
          </p:cNvPr>
          <p:cNvSpPr/>
          <p:nvPr/>
        </p:nvSpPr>
        <p:spPr>
          <a:xfrm>
            <a:off x="2341870"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345AFE97-7358-3990-873C-B54576815A07}"/>
              </a:ext>
            </a:extLst>
          </p:cNvPr>
          <p:cNvSpPr/>
          <p:nvPr/>
        </p:nvSpPr>
        <p:spPr>
          <a:xfrm>
            <a:off x="2751773"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A1AB935D-05F5-BA2D-489D-634E2FDAFF05}"/>
              </a:ext>
            </a:extLst>
          </p:cNvPr>
          <p:cNvSpPr/>
          <p:nvPr/>
        </p:nvSpPr>
        <p:spPr>
          <a:xfrm>
            <a:off x="3161675" y="3042697"/>
            <a:ext cx="363920" cy="363920"/>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139963"/>
      </p:ext>
    </p:extLst>
  </p:cSld>
  <p:clrMapOvr>
    <a:masterClrMapping/>
  </p:clrMapOvr>
  <mc:AlternateContent xmlns:mc="http://schemas.openxmlformats.org/markup-compatibility/2006" xmlns:p14="http://schemas.microsoft.com/office/powerpoint/2010/main">
    <mc:Choice Requires="p14">
      <p:transition p14:dur="10" advClick="0" advTm="38300"/>
    </mc:Choice>
    <mc:Fallback xmlns:a14="http://schemas.microsoft.com/office/drawing/2010/main" xmlns:a16="http://schemas.microsoft.com/office/drawing/2014/main" xmlns="">
      <p:transition advClick="0" advTm="383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16D828-58ED-D5AE-734F-2F47DC142AA9}"/>
              </a:ext>
            </a:extLst>
          </p:cNvPr>
          <p:cNvGrpSpPr/>
          <p:nvPr/>
        </p:nvGrpSpPr>
        <p:grpSpPr>
          <a:xfrm>
            <a:off x="536123" y="2651923"/>
            <a:ext cx="5264602" cy="461665"/>
            <a:chOff x="536123" y="1043546"/>
            <a:chExt cx="5264602" cy="461665"/>
          </a:xfrm>
        </p:grpSpPr>
        <p:sp>
          <p:nvSpPr>
            <p:cNvPr id="8" name="TextBox 7">
              <a:extLst>
                <a:ext uri="{FF2B5EF4-FFF2-40B4-BE49-F238E27FC236}">
                  <a16:creationId xmlns:a16="http://schemas.microsoft.com/office/drawing/2014/main" id="{FD17FDCE-1E11-6D7F-12BA-E2B00B89ABD7}"/>
                </a:ext>
              </a:extLst>
            </p:cNvPr>
            <p:cNvSpPr txBox="1"/>
            <p:nvPr/>
          </p:nvSpPr>
          <p:spPr>
            <a:xfrm>
              <a:off x="1766804" y="1117151"/>
              <a:ext cx="4033921" cy="300082"/>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Extra $20 on Featured Frame Brands</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E21FC96-A6A1-92EF-C3D8-35B498C09CA3}"/>
                </a:ext>
              </a:extLst>
            </p:cNvPr>
            <p:cNvSpPr txBox="1"/>
            <p:nvPr/>
          </p:nvSpPr>
          <p:spPr>
            <a:xfrm>
              <a:off x="536123" y="1043546"/>
              <a:ext cx="1034546"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$20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6" name="Triangle 25">
              <a:extLst>
                <a:ext uri="{FF2B5EF4-FFF2-40B4-BE49-F238E27FC236}">
                  <a16:creationId xmlns:a16="http://schemas.microsoft.com/office/drawing/2014/main" id="{0D9FE5EB-0CAE-F90D-D5EA-A2BBBFC44AEE}"/>
                </a:ext>
              </a:extLst>
            </p:cNvPr>
            <p:cNvSpPr/>
            <p:nvPr/>
          </p:nvSpPr>
          <p:spPr>
            <a:xfrm rot="5400000">
              <a:off x="1567009" y="1194830"/>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65E148EC-32EE-452C-DF1B-B495F6BEB669}"/>
              </a:ext>
            </a:extLst>
          </p:cNvPr>
          <p:cNvSpPr/>
          <p:nvPr/>
        </p:nvSpPr>
        <p:spPr>
          <a:xfrm>
            <a:off x="536121" y="2191278"/>
            <a:ext cx="5264604" cy="428421"/>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erson and person taking a selfie&#10;&#10;Description automatically generated">
            <a:extLst>
              <a:ext uri="{FF2B5EF4-FFF2-40B4-BE49-F238E27FC236}">
                <a16:creationId xmlns:a16="http://schemas.microsoft.com/office/drawing/2014/main" id="{009E1160-EFE6-5828-3F6E-28F087CE8D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30564" t="14091" r="37971"/>
          <a:stretch/>
        </p:blipFill>
        <p:spPr>
          <a:xfrm>
            <a:off x="6317472" y="1"/>
            <a:ext cx="2826528" cy="5143499"/>
          </a:xfrm>
        </p:spPr>
      </p:pic>
      <p:sp>
        <p:nvSpPr>
          <p:cNvPr id="6" name="Title 5">
            <a:extLst>
              <a:ext uri="{FF2B5EF4-FFF2-40B4-BE49-F238E27FC236}">
                <a16:creationId xmlns:a16="http://schemas.microsoft.com/office/drawing/2014/main" id="{EAAF5943-D8CC-4B0A-9536-26D8CE0740D5}"/>
              </a:ext>
            </a:extLst>
          </p:cNvPr>
          <p:cNvSpPr>
            <a:spLocks noGrp="1"/>
          </p:cNvSpPr>
          <p:nvPr>
            <p:ph type="title"/>
          </p:nvPr>
        </p:nvSpPr>
        <p:spPr/>
        <p:txBody>
          <a:bodyPr/>
          <a:lstStyle/>
          <a:p>
            <a:r>
              <a:rPr lang="en-US" dirty="0"/>
              <a:t>Savings Beyond Benefits</a:t>
            </a:r>
            <a:endParaRPr lang="en-PH" dirty="0"/>
          </a:p>
        </p:txBody>
      </p:sp>
      <p:sp>
        <p:nvSpPr>
          <p:cNvPr id="41" name="Text Placeholder 40">
            <a:extLst>
              <a:ext uri="{FF2B5EF4-FFF2-40B4-BE49-F238E27FC236}">
                <a16:creationId xmlns:a16="http://schemas.microsoft.com/office/drawing/2014/main" id="{0143FB2A-BAE0-402E-863F-A44389226F36}"/>
              </a:ext>
            </a:extLst>
          </p:cNvPr>
          <p:cNvSpPr>
            <a:spLocks noGrp="1"/>
          </p:cNvSpPr>
          <p:nvPr>
            <p:ph type="body" sz="quarter" idx="12"/>
          </p:nvPr>
        </p:nvSpPr>
        <p:spPr>
          <a:xfrm>
            <a:off x="1799242" y="4520991"/>
            <a:ext cx="4296758" cy="708642"/>
          </a:xfrm>
        </p:spPr>
        <p:txBody>
          <a:bodyPr>
            <a:normAutofit fontScale="92500" lnSpcReduction="20000"/>
          </a:bodyPr>
          <a:lstStyle/>
          <a:p>
            <a:r>
              <a:rPr kumimoji="0" lang="en-US" sz="600" b="0" i="0" u="none" strike="noStrike" kern="1200" cap="none" spc="0" normalizeH="0" baseline="0" noProof="0" dirty="0">
                <a:ln>
                  <a:noFill/>
                </a:ln>
                <a:effectLst/>
                <a:uLnTx/>
                <a:uFillTx/>
                <a:latin typeface="Arial" charset="0"/>
                <a:ea typeface="ＭＳ Ｐゴシック" charset="0"/>
                <a:cs typeface="ＭＳ Ｐゴシック" charset="0"/>
              </a:rPr>
              <a:t>Offers vary based on state and benefit plan. Brands and offers subject to change.</a:t>
            </a:r>
            <a:endParaRPr kumimoji="0" lang="en-US" sz="600" b="0" i="0" u="none" strike="noStrike" kern="1200" cap="none" spc="0" normalizeH="0" baseline="0" noProof="0" dirty="0">
              <a:ln>
                <a:noFill/>
              </a:ln>
              <a:effectLst/>
              <a:uLnTx/>
              <a:uFillTx/>
              <a:latin typeface="Arial" panose="020B0604020202020204"/>
              <a:ea typeface="+mn-ea"/>
              <a:cs typeface="+mn-cs"/>
            </a:endParaRPr>
          </a:p>
          <a:p>
            <a:br>
              <a:rPr lang="en-US" dirty="0">
                <a:effectLst/>
              </a:rPr>
            </a:br>
            <a:r>
              <a:rPr lang="en-US" dirty="0">
                <a:effectLst/>
              </a:rPr>
              <a:t>*VSP is providing information to its members but does not offer or provide any discount hearing program. VSP makes no endorsement, representations or warranties regarding any products or services offered by </a:t>
            </a:r>
            <a:r>
              <a:rPr lang="en-US" dirty="0" err="1">
                <a:effectLst/>
              </a:rPr>
              <a:t>TruHearing</a:t>
            </a:r>
            <a:r>
              <a:rPr lang="en-US" dirty="0">
                <a:effectLst/>
              </a:rPr>
              <a:t>, a third-party vendor. </a:t>
            </a:r>
            <a:r>
              <a:rPr lang="en-US" dirty="0" err="1">
                <a:effectLst/>
              </a:rPr>
              <a:t>TruHearing</a:t>
            </a:r>
            <a:r>
              <a:rPr lang="en-US" dirty="0">
                <a:effectLst/>
              </a:rPr>
              <a:t> is not insurance and not subject to state insurance regulations. For additional information, please visit </a:t>
            </a:r>
            <a:r>
              <a:rPr lang="en-US" dirty="0" err="1">
                <a:effectLst/>
              </a:rPr>
              <a:t>vsp.com</a:t>
            </a:r>
            <a:r>
              <a:rPr lang="en-US" dirty="0">
                <a:effectLst/>
              </a:rPr>
              <a:t>/offers/special-offers/hearing-aids/</a:t>
            </a:r>
            <a:r>
              <a:rPr lang="en-US" dirty="0" err="1">
                <a:effectLst/>
              </a:rPr>
              <a:t>truhearing</a:t>
            </a:r>
            <a:r>
              <a:rPr lang="en-US" dirty="0">
                <a:effectLst/>
              </a:rPr>
              <a:t>. For questions, contact </a:t>
            </a:r>
            <a:r>
              <a:rPr lang="en-US" dirty="0" err="1">
                <a:effectLst/>
              </a:rPr>
              <a:t>TruHearing</a:t>
            </a:r>
            <a:r>
              <a:rPr lang="en-US" dirty="0">
                <a:effectLst/>
              </a:rPr>
              <a:t> directly. Not available directly from VSP in the states of Washington and California.</a:t>
            </a:r>
          </a:p>
          <a:p>
            <a:br>
              <a:rPr lang="en-US" dirty="0">
                <a:effectLst/>
              </a:rPr>
            </a:br>
            <a:endParaRPr lang="en-US" dirty="0">
              <a:effectLst/>
            </a:endParaRPr>
          </a:p>
          <a:p>
            <a:endParaRPr lang="en-US" dirty="0"/>
          </a:p>
        </p:txBody>
      </p:sp>
      <p:sp>
        <p:nvSpPr>
          <p:cNvPr id="12" name="TextBox 11">
            <a:extLst>
              <a:ext uri="{FF2B5EF4-FFF2-40B4-BE49-F238E27FC236}">
                <a16:creationId xmlns:a16="http://schemas.microsoft.com/office/drawing/2014/main" id="{9ADBB3AE-3903-9B59-3EE0-30C049EA326B}"/>
              </a:ext>
            </a:extLst>
          </p:cNvPr>
          <p:cNvSpPr txBox="1"/>
          <p:nvPr/>
        </p:nvSpPr>
        <p:spPr>
          <a:xfrm>
            <a:off x="1800346" y="3184826"/>
            <a:ext cx="4191001" cy="303096"/>
          </a:xfrm>
          <a:prstGeom prst="rect">
            <a:avLst/>
          </a:prstGeom>
          <a:noFill/>
        </p:spPr>
        <p:txBody>
          <a:bodyPr wrap="square" rtlCol="0">
            <a:spAutoFit/>
          </a:bodyPr>
          <a:lstStyle/>
          <a:p>
            <a:pPr marL="0" marR="0" lvl="0" indent="0" algn="l" defTabSz="685663" rtl="0" eaLnBrk="1" fontAlgn="auto" latinLnBrk="0" hangingPunct="1">
              <a:lnSpc>
                <a:spcPct val="110000"/>
              </a:lnSpc>
              <a:spcBef>
                <a:spcPts val="225"/>
              </a:spcBef>
              <a:spcAft>
                <a:spcPts val="675"/>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up to 60% on hearing aids with </a:t>
            </a:r>
            <a:r>
              <a:rPr kumimoji="0" lang="en-US" sz="135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TruHearing</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1350" i="0" u="none" strike="noStrike" kern="1200" cap="none" spc="0" normalizeH="0" noProof="0" dirty="0">
                <a:ln>
                  <a:noFill/>
                </a:ln>
                <a:solidFill>
                  <a:srgbClr val="000000"/>
                </a:solidFill>
                <a:effectLst/>
                <a:uLnTx/>
                <a:uFillTx/>
                <a:latin typeface="Arial" panose="020B0604020202020204"/>
                <a:ea typeface="+mn-ea"/>
                <a:cs typeface="+mn-cs"/>
              </a:rPr>
              <a:t>*</a:t>
            </a:r>
            <a:endParaRPr kumimoji="0" lang="en-US" sz="1350" i="0" u="none" strike="noStrike" kern="1200" cap="none" spc="0" normalizeH="0" noProof="0" dirty="0">
              <a:ln>
                <a:noFill/>
              </a:ln>
              <a:solidFill>
                <a:srgbClr val="000000"/>
              </a:solidFill>
              <a:effectLst/>
              <a:uLnTx/>
              <a:uFillTx/>
              <a:latin typeface="Arial"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A211C657-5264-ADF2-4D52-8F9B0B0599D0}"/>
              </a:ext>
            </a:extLst>
          </p:cNvPr>
          <p:cNvSpPr txBox="1"/>
          <p:nvPr/>
        </p:nvSpPr>
        <p:spPr>
          <a:xfrm>
            <a:off x="1766804" y="1628835"/>
            <a:ext cx="3874804" cy="531620"/>
          </a:xfrm>
          <a:prstGeom prst="rect">
            <a:avLst/>
          </a:prstGeom>
          <a:noFill/>
        </p:spPr>
        <p:txBody>
          <a:bodyPr wrap="square" rtlCol="0">
            <a:spAutoFit/>
          </a:bodyPr>
          <a:lstStyle/>
          <a:p>
            <a:pPr marL="0" marR="0" lvl="0" indent="0" algn="l" defTabSz="685663" rtl="0" eaLnBrk="1" fontAlgn="auto" latinLnBrk="0" hangingPunct="1">
              <a:lnSpc>
                <a:spcPct val="11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Average savings at </a:t>
            </a:r>
            <a:r>
              <a:rPr kumimoji="0" lang="en-US" sz="135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Eyeconic</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mn-cs"/>
              </a:rPr>
              <a:t>, plus free shipping and returns</a:t>
            </a:r>
          </a:p>
        </p:txBody>
      </p:sp>
      <p:sp>
        <p:nvSpPr>
          <p:cNvPr id="14" name="TextBox 13">
            <a:extLst>
              <a:ext uri="{FF2B5EF4-FFF2-40B4-BE49-F238E27FC236}">
                <a16:creationId xmlns:a16="http://schemas.microsoft.com/office/drawing/2014/main" id="{CF35CC0D-29D9-11C2-4C56-6D55C8E349C9}"/>
              </a:ext>
            </a:extLst>
          </p:cNvPr>
          <p:cNvSpPr txBox="1"/>
          <p:nvPr/>
        </p:nvSpPr>
        <p:spPr>
          <a:xfrm>
            <a:off x="1766804" y="1061802"/>
            <a:ext cx="3463208" cy="507831"/>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50% on additional pairs of glasses and sunglasses at Visionworks</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2FC7B92-D432-3A84-B639-2539B38BCD21}"/>
              </a:ext>
            </a:extLst>
          </p:cNvPr>
          <p:cNvSpPr txBox="1"/>
          <p:nvPr/>
        </p:nvSpPr>
        <p:spPr>
          <a:xfrm>
            <a:off x="536123" y="2245601"/>
            <a:ext cx="5264602" cy="300082"/>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accent1"/>
                </a:solidFill>
                <a:effectLst/>
                <a:uLnTx/>
                <a:uFillTx/>
                <a:latin typeface="Arial" panose="020B0604020202020204"/>
                <a:ea typeface="+mn-ea"/>
                <a:cs typeface="+mn-cs"/>
              </a:rPr>
              <a:t>Plus, VSP members get access to Exclusive Member Extras</a:t>
            </a:r>
          </a:p>
        </p:txBody>
      </p:sp>
      <p:sp>
        <p:nvSpPr>
          <p:cNvPr id="16" name="TextBox 15">
            <a:extLst>
              <a:ext uri="{FF2B5EF4-FFF2-40B4-BE49-F238E27FC236}">
                <a16:creationId xmlns:a16="http://schemas.microsoft.com/office/drawing/2014/main" id="{A4CEDEAD-0BF9-BBE6-B280-FBE73EB7631A}"/>
              </a:ext>
            </a:extLst>
          </p:cNvPr>
          <p:cNvSpPr txBox="1"/>
          <p:nvPr/>
        </p:nvSpPr>
        <p:spPr>
          <a:xfrm>
            <a:off x="1850264" y="3646432"/>
            <a:ext cx="4191001" cy="303096"/>
          </a:xfrm>
          <a:prstGeom prst="rect">
            <a:avLst/>
          </a:prstGeom>
          <a:noFill/>
        </p:spPr>
        <p:txBody>
          <a:bodyPr wrap="square" rtlCol="0">
            <a:spAutoFit/>
          </a:bodyPr>
          <a:lstStyle/>
          <a:p>
            <a:pPr marL="0" marR="0" lvl="0" indent="0" algn="l" defTabSz="685663" rtl="0" eaLnBrk="1" fontAlgn="auto" latinLnBrk="0" hangingPunct="1">
              <a:lnSpc>
                <a:spcPct val="110000"/>
              </a:lnSpc>
              <a:spcBef>
                <a:spcPts val="225"/>
              </a:spcBef>
              <a:spcAft>
                <a:spcPts val="675"/>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Get up to $300 in contact lens rebates</a:t>
            </a:r>
          </a:p>
        </p:txBody>
      </p:sp>
      <p:sp>
        <p:nvSpPr>
          <p:cNvPr id="22" name="TextBox 21">
            <a:extLst>
              <a:ext uri="{FF2B5EF4-FFF2-40B4-BE49-F238E27FC236}">
                <a16:creationId xmlns:a16="http://schemas.microsoft.com/office/drawing/2014/main" id="{131E84A7-A115-EA25-6B45-2FFEF3AC864A}"/>
              </a:ext>
            </a:extLst>
          </p:cNvPr>
          <p:cNvSpPr txBox="1"/>
          <p:nvPr/>
        </p:nvSpPr>
        <p:spPr>
          <a:xfrm>
            <a:off x="536122" y="1084884"/>
            <a:ext cx="1034547"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50%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8891B13-702F-F601-D276-B528063195DD}"/>
              </a:ext>
            </a:extLst>
          </p:cNvPr>
          <p:cNvSpPr txBox="1"/>
          <p:nvPr/>
        </p:nvSpPr>
        <p:spPr>
          <a:xfrm>
            <a:off x="536122" y="1652240"/>
            <a:ext cx="1034548"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$250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7" name="Triangle 26">
            <a:extLst>
              <a:ext uri="{FF2B5EF4-FFF2-40B4-BE49-F238E27FC236}">
                <a16:creationId xmlns:a16="http://schemas.microsoft.com/office/drawing/2014/main" id="{A3A039AC-7B2C-43B0-D89C-B112FE53CEFF}"/>
              </a:ext>
            </a:extLst>
          </p:cNvPr>
          <p:cNvSpPr/>
          <p:nvPr/>
        </p:nvSpPr>
        <p:spPr>
          <a:xfrm rot="5400000">
            <a:off x="1567009" y="1236169"/>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DE6E0E9C-6804-372B-41CD-CE95ED61D071}"/>
              </a:ext>
            </a:extLst>
          </p:cNvPr>
          <p:cNvSpPr/>
          <p:nvPr/>
        </p:nvSpPr>
        <p:spPr>
          <a:xfrm rot="5400000">
            <a:off x="1567009" y="1813151"/>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48A8A6-0E53-17BA-8D2D-42DDE1A87B06}"/>
              </a:ext>
            </a:extLst>
          </p:cNvPr>
          <p:cNvSpPr txBox="1"/>
          <p:nvPr/>
        </p:nvSpPr>
        <p:spPr>
          <a:xfrm>
            <a:off x="536122" y="3551627"/>
            <a:ext cx="1126981"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$300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F5DD209A-1D42-6F3C-0739-6CE44FE8C492}"/>
              </a:ext>
            </a:extLst>
          </p:cNvPr>
          <p:cNvSpPr txBox="1"/>
          <p:nvPr/>
        </p:nvSpPr>
        <p:spPr>
          <a:xfrm>
            <a:off x="536121" y="3112977"/>
            <a:ext cx="1034549"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60%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6" name="Triangle 35">
            <a:extLst>
              <a:ext uri="{FF2B5EF4-FFF2-40B4-BE49-F238E27FC236}">
                <a16:creationId xmlns:a16="http://schemas.microsoft.com/office/drawing/2014/main" id="{287C4855-4B30-A272-319D-B6CCBC65BF0A}"/>
              </a:ext>
            </a:extLst>
          </p:cNvPr>
          <p:cNvSpPr/>
          <p:nvPr/>
        </p:nvSpPr>
        <p:spPr>
          <a:xfrm rot="5400000">
            <a:off x="1567009" y="3264262"/>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C4D3F570-F0E1-8EFE-1F0C-13DB9BFDA79E}"/>
              </a:ext>
            </a:extLst>
          </p:cNvPr>
          <p:cNvSpPr/>
          <p:nvPr/>
        </p:nvSpPr>
        <p:spPr>
          <a:xfrm rot="5400000">
            <a:off x="1567009" y="3722807"/>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49152"/>
      </p:ext>
    </p:extLst>
  </p:cSld>
  <p:clrMapOvr>
    <a:masterClrMapping/>
  </p:clrMapOvr>
  <mc:AlternateContent xmlns:mc="http://schemas.openxmlformats.org/markup-compatibility/2006" xmlns:p14="http://schemas.microsoft.com/office/powerpoint/2010/main">
    <mc:Choice Requires="p14">
      <p:transition p14:dur="10" advClick="0" advTm="31300"/>
    </mc:Choice>
    <mc:Fallback xmlns:a14="http://schemas.microsoft.com/office/drawing/2010/main" xmlns:a16="http://schemas.microsoft.com/office/drawing/2014/main" xmlns="">
      <p:transition advClick="0" advTm="313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931643-318C-DBD1-3A06-F1FBBB3A5039}"/>
              </a:ext>
            </a:extLst>
          </p:cNvPr>
          <p:cNvSpPr/>
          <p:nvPr/>
        </p:nvSpPr>
        <p:spPr>
          <a:xfrm>
            <a:off x="5944639" y="1219200"/>
            <a:ext cx="2742161" cy="3449009"/>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212820C-51EB-51D6-EED7-65447636711D}"/>
              </a:ext>
            </a:extLst>
          </p:cNvPr>
          <p:cNvSpPr/>
          <p:nvPr/>
        </p:nvSpPr>
        <p:spPr>
          <a:xfrm>
            <a:off x="457198" y="1221208"/>
            <a:ext cx="1860551" cy="21239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5FC50E7-FA61-177C-8EC2-663B09C56269}"/>
              </a:ext>
            </a:extLst>
          </p:cNvPr>
          <p:cNvSpPr/>
          <p:nvPr/>
        </p:nvSpPr>
        <p:spPr>
          <a:xfrm>
            <a:off x="2288777" y="1219199"/>
            <a:ext cx="1828800" cy="21259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8ACEFBA-E73C-E4FB-1A4B-A13300918A59}"/>
              </a:ext>
            </a:extLst>
          </p:cNvPr>
          <p:cNvSpPr/>
          <p:nvPr/>
        </p:nvSpPr>
        <p:spPr>
          <a:xfrm>
            <a:off x="4118189" y="1219199"/>
            <a:ext cx="1828800" cy="212598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BADEB18-297C-BC7C-A753-57531D18E0F2}"/>
              </a:ext>
            </a:extLst>
          </p:cNvPr>
          <p:cNvSpPr/>
          <p:nvPr/>
        </p:nvSpPr>
        <p:spPr>
          <a:xfrm>
            <a:off x="457199" y="3345180"/>
            <a:ext cx="5489790" cy="13230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240D7CA-6203-EF1F-EC12-8AC6D04C96C0}"/>
              </a:ext>
            </a:extLst>
          </p:cNvPr>
          <p:cNvSpPr txBox="1">
            <a:spLocks/>
          </p:cNvSpPr>
          <p:nvPr/>
        </p:nvSpPr>
        <p:spPr>
          <a:xfrm>
            <a:off x="457199" y="722984"/>
            <a:ext cx="5842861" cy="39518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A60FF"/>
                </a:solidFill>
                <a:effectLst/>
                <a:uLnTx/>
                <a:uFillTx/>
                <a:latin typeface="Arial"/>
                <a:ea typeface="+mn-ea"/>
                <a:cs typeface="Arial"/>
              </a:rPr>
              <a:t>It’s easy to choose the care that’s right for you. </a:t>
            </a:r>
            <a:endParaRPr kumimoji="0" lang="en-US" sz="2000" b="0" i="0" u="none" strike="noStrike" kern="1200" cap="none" spc="0" normalizeH="0" baseline="0" noProof="0" dirty="0">
              <a:ln>
                <a:noFill/>
              </a:ln>
              <a:solidFill>
                <a:srgbClr val="3A60FF"/>
              </a:solidFill>
              <a:effectLst/>
              <a:uLnTx/>
              <a:uFillTx/>
              <a:latin typeface="Arial" panose="020B0604020202020204" pitchFamily="34" charset="0"/>
              <a:ea typeface="+mn-ea"/>
              <a:cs typeface="Arial" panose="020B0604020202020204" pitchFamily="34" charset="0"/>
            </a:endParaRPr>
          </a:p>
        </p:txBody>
      </p:sp>
      <p:pic>
        <p:nvPicPr>
          <p:cNvPr id="13" name="Picture 12" descr="RxOptical.png">
            <a:extLst>
              <a:ext uri="{FF2B5EF4-FFF2-40B4-BE49-F238E27FC236}">
                <a16:creationId xmlns:a16="http://schemas.microsoft.com/office/drawing/2014/main" id="{5A03B7A2-8799-965B-8A23-11FF6908F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0378" y="4067649"/>
            <a:ext cx="642301" cy="222276"/>
          </a:xfrm>
          <a:prstGeom prst="rect">
            <a:avLst/>
          </a:prstGeom>
        </p:spPr>
      </p:pic>
      <p:pic>
        <p:nvPicPr>
          <p:cNvPr id="15" name="Picture 14" descr="Cohen'sLogo.png">
            <a:extLst>
              <a:ext uri="{FF2B5EF4-FFF2-40B4-BE49-F238E27FC236}">
                <a16:creationId xmlns:a16="http://schemas.microsoft.com/office/drawing/2014/main" id="{446B0358-6EE9-BA3B-4590-503680402B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2200" y="4076458"/>
            <a:ext cx="808071" cy="204659"/>
          </a:xfrm>
          <a:prstGeom prst="rect">
            <a:avLst/>
          </a:prstGeom>
        </p:spPr>
      </p:pic>
      <p:pic>
        <p:nvPicPr>
          <p:cNvPr id="21" name="Picture 20">
            <a:extLst>
              <a:ext uri="{FF2B5EF4-FFF2-40B4-BE49-F238E27FC236}">
                <a16:creationId xmlns:a16="http://schemas.microsoft.com/office/drawing/2014/main" id="{DA372A45-AA3E-2448-2FA8-C0F2E776F6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3421" y="3568182"/>
            <a:ext cx="722742" cy="235842"/>
          </a:xfrm>
          <a:prstGeom prst="rect">
            <a:avLst/>
          </a:prstGeom>
        </p:spPr>
      </p:pic>
      <p:pic>
        <p:nvPicPr>
          <p:cNvPr id="23" name="Picture 2">
            <a:extLst>
              <a:ext uri="{FF2B5EF4-FFF2-40B4-BE49-F238E27FC236}">
                <a16:creationId xmlns:a16="http://schemas.microsoft.com/office/drawing/2014/main" id="{D9BA89E1-E298-0F2C-5572-9A3771D564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54602" y="3593098"/>
            <a:ext cx="1103267" cy="1860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sign with white text&#10;&#10;Description automatically generated">
            <a:extLst>
              <a:ext uri="{FF2B5EF4-FFF2-40B4-BE49-F238E27FC236}">
                <a16:creationId xmlns:a16="http://schemas.microsoft.com/office/drawing/2014/main" id="{39007D35-8736-F78D-DE66-B77F07E7EB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25933" y="4012875"/>
            <a:ext cx="937719" cy="331825"/>
          </a:xfrm>
          <a:prstGeom prst="rect">
            <a:avLst/>
          </a:prstGeom>
        </p:spPr>
      </p:pic>
      <p:pic>
        <p:nvPicPr>
          <p:cNvPr id="27" name="Picture 26" descr="Costco.png">
            <a:extLst>
              <a:ext uri="{FF2B5EF4-FFF2-40B4-BE49-F238E27FC236}">
                <a16:creationId xmlns:a16="http://schemas.microsoft.com/office/drawing/2014/main" id="{AFA14DFF-0F83-8E4F-967A-7C5294B58C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5089" t="28238" r="12894" b="38540"/>
          <a:stretch/>
        </p:blipFill>
        <p:spPr>
          <a:xfrm>
            <a:off x="1953434" y="3557674"/>
            <a:ext cx="696188" cy="256859"/>
          </a:xfrm>
          <a:prstGeom prst="rect">
            <a:avLst/>
          </a:prstGeom>
        </p:spPr>
      </p:pic>
      <p:sp>
        <p:nvSpPr>
          <p:cNvPr id="2" name="TextBox 1">
            <a:extLst>
              <a:ext uri="{FF2B5EF4-FFF2-40B4-BE49-F238E27FC236}">
                <a16:creationId xmlns:a16="http://schemas.microsoft.com/office/drawing/2014/main" id="{FDB6A478-B7C8-2DB4-7122-EA59063C09F4}"/>
              </a:ext>
            </a:extLst>
          </p:cNvPr>
          <p:cNvSpPr txBox="1"/>
          <p:nvPr/>
        </p:nvSpPr>
        <p:spPr>
          <a:xfrm>
            <a:off x="493776" y="3503525"/>
            <a:ext cx="1337937" cy="830997"/>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Participating Retail Chains like these  ̶ </a:t>
            </a:r>
          </a:p>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and more</a:t>
            </a:r>
          </a:p>
        </p:txBody>
      </p:sp>
      <p:sp>
        <p:nvSpPr>
          <p:cNvPr id="4" name="TextBox 3">
            <a:extLst>
              <a:ext uri="{FF2B5EF4-FFF2-40B4-BE49-F238E27FC236}">
                <a16:creationId xmlns:a16="http://schemas.microsoft.com/office/drawing/2014/main" id="{CCBDCCAA-B4B0-3B8C-905F-0192F44D3262}"/>
              </a:ext>
            </a:extLst>
          </p:cNvPr>
          <p:cNvSpPr txBox="1"/>
          <p:nvPr/>
        </p:nvSpPr>
        <p:spPr>
          <a:xfrm>
            <a:off x="5979061" y="1306152"/>
            <a:ext cx="267116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Your benefits go further when you visit a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VSP Premier </a:t>
            </a:r>
            <a:r>
              <a:rPr kumimoji="0" lang="en-US" sz="1600" b="1" i="0" u="none" strike="noStrike" kern="1200" cap="none" spc="0" normalizeH="0" baseline="0" noProof="0" dirty="0" err="1">
                <a:ln>
                  <a:noFill/>
                </a:ln>
                <a:solidFill>
                  <a:srgbClr val="000000"/>
                </a:solidFill>
                <a:effectLst/>
                <a:uLnTx/>
                <a:uFillTx/>
                <a:latin typeface="Arial"/>
                <a:ea typeface="+mn-ea"/>
                <a:cs typeface="Arial"/>
              </a:rPr>
              <a:t>Edge</a:t>
            </a:r>
            <a:r>
              <a:rPr kumimoji="0" lang="en-US" sz="1600" b="1" i="0" u="none" strike="noStrike" kern="1200" cap="none" spc="0" normalizeH="0" baseline="30000" noProof="0" dirty="0" err="1">
                <a:ln>
                  <a:noFill/>
                </a:ln>
                <a:solidFill>
                  <a:srgbClr val="000000"/>
                </a:solidFill>
                <a:effectLst/>
                <a:uLnTx/>
                <a:uFillTx/>
                <a:latin typeface="Arial"/>
                <a:ea typeface="+mn-ea"/>
                <a:cs typeface="Arial"/>
              </a:rPr>
              <a:t>TM</a:t>
            </a:r>
            <a:r>
              <a:rPr kumimoji="0" lang="en-US" sz="1600" b="1" i="0" u="none" strike="noStrike" kern="1200" cap="none" spc="0" normalizeH="0" baseline="0" noProof="0" dirty="0">
                <a:ln>
                  <a:noFill/>
                </a:ln>
                <a:solidFill>
                  <a:srgbClr val="000000"/>
                </a:solidFill>
                <a:effectLst/>
                <a:uLnTx/>
                <a:uFillTx/>
                <a:latin typeface="Arial"/>
                <a:ea typeface="+mn-ea"/>
                <a:cs typeface="Arial"/>
              </a:rPr>
              <a:t>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location, including private practice doctors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and Visionworks</a:t>
            </a:r>
            <a:r>
              <a:rPr kumimoji="0" lang="en-US" sz="1600" b="1" i="0" u="none" strike="noStrike" kern="1200" cap="none" spc="0" normalizeH="0" baseline="30000" noProof="0" dirty="0">
                <a:ln>
                  <a:noFill/>
                </a:ln>
                <a:solidFill>
                  <a:srgbClr val="000000"/>
                </a:solidFill>
                <a:effectLst/>
                <a:uLnTx/>
                <a:uFillTx/>
                <a:latin typeface="Arial"/>
                <a:ea typeface="+mn-ea"/>
                <a:cs typeface="Arial"/>
              </a:rPr>
              <a:t>®</a:t>
            </a:r>
            <a:r>
              <a:rPr kumimoji="0" lang="en-US" sz="1600" b="1" i="0" u="none" strike="noStrike" kern="1200" cap="none" spc="0" normalizeH="0" baseline="0" noProof="0" dirty="0">
                <a:ln>
                  <a:noFill/>
                </a:ln>
                <a:solidFill>
                  <a:srgbClr val="000000"/>
                </a:solidFill>
                <a:effectLst/>
                <a:uLnTx/>
                <a:uFillTx/>
                <a:latin typeface="Arial"/>
                <a:ea typeface="+mn-ea"/>
                <a:cs typeface="Arial"/>
              </a:rPr>
              <a:t>!</a:t>
            </a:r>
          </a:p>
        </p:txBody>
      </p:sp>
      <p:sp>
        <p:nvSpPr>
          <p:cNvPr id="10" name="TextBox 9">
            <a:extLst>
              <a:ext uri="{FF2B5EF4-FFF2-40B4-BE49-F238E27FC236}">
                <a16:creationId xmlns:a16="http://schemas.microsoft.com/office/drawing/2014/main" id="{296111ED-9113-9DB6-469E-F97DCCD1658F}"/>
              </a:ext>
            </a:extLst>
          </p:cNvPr>
          <p:cNvSpPr txBox="1"/>
          <p:nvPr/>
        </p:nvSpPr>
        <p:spPr>
          <a:xfrm>
            <a:off x="614510" y="2565669"/>
            <a:ext cx="1427131"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A60FF"/>
                </a:solidFill>
                <a:effectLst/>
                <a:uLnTx/>
                <a:uFillTx/>
                <a:latin typeface="Arial" panose="020B0604020202020204"/>
                <a:ea typeface="+mn-ea"/>
                <a:cs typeface="+mn-cs"/>
              </a:rPr>
              <a:t>Private Practice locations</a:t>
            </a:r>
          </a:p>
        </p:txBody>
      </p:sp>
      <p:sp>
        <p:nvSpPr>
          <p:cNvPr id="12" name="TextBox 11">
            <a:extLst>
              <a:ext uri="{FF2B5EF4-FFF2-40B4-BE49-F238E27FC236}">
                <a16:creationId xmlns:a16="http://schemas.microsoft.com/office/drawing/2014/main" id="{7E4549FE-B907-C2C1-310E-14116F625C26}"/>
              </a:ext>
            </a:extLst>
          </p:cNvPr>
          <p:cNvSpPr txBox="1"/>
          <p:nvPr/>
        </p:nvSpPr>
        <p:spPr>
          <a:xfrm>
            <a:off x="2724669" y="2503501"/>
            <a:ext cx="952500"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Retail</a:t>
            </a:r>
          </a:p>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locations</a:t>
            </a:r>
          </a:p>
        </p:txBody>
      </p:sp>
      <p:sp>
        <p:nvSpPr>
          <p:cNvPr id="14" name="TextBox 13">
            <a:extLst>
              <a:ext uri="{FF2B5EF4-FFF2-40B4-BE49-F238E27FC236}">
                <a16:creationId xmlns:a16="http://schemas.microsoft.com/office/drawing/2014/main" id="{F2E9569B-4DEB-101F-8515-1DFA7B1EAAFD}"/>
              </a:ext>
            </a:extLst>
          </p:cNvPr>
          <p:cNvSpPr txBox="1"/>
          <p:nvPr/>
        </p:nvSpPr>
        <p:spPr>
          <a:xfrm>
            <a:off x="4450906" y="2516721"/>
            <a:ext cx="1150967"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Online at </a:t>
            </a:r>
            <a:r>
              <a:rPr kumimoji="0" lang="en-US" sz="1350" b="0" i="0" u="none" strike="noStrike" kern="1200" cap="none" spc="0" normalizeH="0" baseline="0" noProof="0" dirty="0" err="1">
                <a:ln>
                  <a:noFill/>
                </a:ln>
                <a:solidFill>
                  <a:srgbClr val="FFFFFF"/>
                </a:solidFill>
                <a:effectLst/>
                <a:uLnTx/>
                <a:uFillTx/>
                <a:latin typeface="Arial" panose="020B0604020202020204"/>
                <a:ea typeface="+mn-ea"/>
                <a:cs typeface="+mn-cs"/>
              </a:rPr>
              <a:t>Eyeconic</a:t>
            </a:r>
            <a:r>
              <a:rPr kumimoji="0" lang="en-US" sz="1350" b="0" i="0" u="none" strike="noStrike" kern="1200" cap="none" spc="0" normalizeH="0" baseline="30000" noProof="0" dirty="0">
                <a:ln>
                  <a:noFill/>
                </a:ln>
                <a:solidFill>
                  <a:srgbClr val="FFFFFF"/>
                </a:solidFill>
                <a:effectLst/>
                <a:uLnTx/>
                <a:uFillTx/>
                <a:latin typeface="Arial" panose="020B0604020202020204"/>
                <a:ea typeface="+mn-ea"/>
                <a:cs typeface="+mn-cs"/>
              </a:rPr>
              <a:t>®</a:t>
            </a:r>
          </a:p>
        </p:txBody>
      </p:sp>
      <p:pic>
        <p:nvPicPr>
          <p:cNvPr id="18" name="Graphic 17" descr="Heart outline">
            <a:extLst>
              <a:ext uri="{FF2B5EF4-FFF2-40B4-BE49-F238E27FC236}">
                <a16:creationId xmlns:a16="http://schemas.microsoft.com/office/drawing/2014/main" id="{E2DCD487-F184-37AF-3F26-E6718113C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057" y="1678745"/>
            <a:ext cx="751084" cy="751084"/>
          </a:xfrm>
          <a:prstGeom prst="rect">
            <a:avLst/>
          </a:prstGeom>
        </p:spPr>
      </p:pic>
      <p:pic>
        <p:nvPicPr>
          <p:cNvPr id="22" name="Graphic 21" descr="Store outline">
            <a:extLst>
              <a:ext uri="{FF2B5EF4-FFF2-40B4-BE49-F238E27FC236}">
                <a16:creationId xmlns:a16="http://schemas.microsoft.com/office/drawing/2014/main" id="{CA44D17E-E9F0-5320-FDE1-6BF8DF54E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2304" y="1701846"/>
            <a:ext cx="697230" cy="697230"/>
          </a:xfrm>
          <a:prstGeom prst="rect">
            <a:avLst/>
          </a:prstGeom>
        </p:spPr>
      </p:pic>
      <p:pic>
        <p:nvPicPr>
          <p:cNvPr id="26" name="Graphic 25" descr="Monitor outline">
            <a:extLst>
              <a:ext uri="{FF2B5EF4-FFF2-40B4-BE49-F238E27FC236}">
                <a16:creationId xmlns:a16="http://schemas.microsoft.com/office/drawing/2014/main" id="{274735C5-8F8F-59BE-6059-4A8B2CA629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0699" y="1674473"/>
            <a:ext cx="697230" cy="697230"/>
          </a:xfrm>
          <a:prstGeom prst="rect">
            <a:avLst/>
          </a:prstGeom>
        </p:spPr>
      </p:pic>
      <p:sp>
        <p:nvSpPr>
          <p:cNvPr id="16" name="Title 15">
            <a:extLst>
              <a:ext uri="{FF2B5EF4-FFF2-40B4-BE49-F238E27FC236}">
                <a16:creationId xmlns:a16="http://schemas.microsoft.com/office/drawing/2014/main" id="{DC0DE005-BB52-AB38-3ECA-EFF13763C4FC}"/>
              </a:ext>
            </a:extLst>
          </p:cNvPr>
          <p:cNvSpPr>
            <a:spLocks noGrp="1"/>
          </p:cNvSpPr>
          <p:nvPr>
            <p:ph type="title"/>
          </p:nvPr>
        </p:nvSpPr>
        <p:spPr>
          <a:xfrm>
            <a:off x="457200" y="-139001"/>
            <a:ext cx="8229600" cy="1123950"/>
          </a:xfrm>
        </p:spPr>
        <p:txBody>
          <a:bodyPr/>
          <a:lstStyle/>
          <a:p>
            <a:r>
              <a:rPr lang="en-US" dirty="0"/>
              <a:t>The Choice is Yours</a:t>
            </a:r>
          </a:p>
        </p:txBody>
      </p:sp>
      <p:pic>
        <p:nvPicPr>
          <p:cNvPr id="17" name="Picture 16">
            <a:extLst>
              <a:ext uri="{FF2B5EF4-FFF2-40B4-BE49-F238E27FC236}">
                <a16:creationId xmlns:a16="http://schemas.microsoft.com/office/drawing/2014/main" id="{8F1BF926-FD92-5FD4-BCF8-E0ACE2B82FD8}"/>
              </a:ext>
            </a:extLst>
          </p:cNvPr>
          <p:cNvPicPr>
            <a:picLocks noChangeAspect="1"/>
          </p:cNvPicPr>
          <p:nvPr/>
        </p:nvPicPr>
        <p:blipFill>
          <a:blip r:embed="rId15"/>
          <a:stretch>
            <a:fillRect/>
          </a:stretch>
        </p:blipFill>
        <p:spPr>
          <a:xfrm>
            <a:off x="6248819" y="2902070"/>
            <a:ext cx="2122434" cy="1622744"/>
          </a:xfrm>
          <a:prstGeom prst="rect">
            <a:avLst/>
          </a:prstGeom>
        </p:spPr>
      </p:pic>
    </p:spTree>
    <p:extLst>
      <p:ext uri="{BB962C8B-B14F-4D97-AF65-F5344CB8AC3E}">
        <p14:creationId xmlns:p14="http://schemas.microsoft.com/office/powerpoint/2010/main" val="130224959"/>
      </p:ext>
    </p:extLst>
  </p:cSld>
  <p:clrMapOvr>
    <a:masterClrMapping/>
  </p:clrMapOvr>
  <mc:AlternateContent xmlns:mc="http://schemas.openxmlformats.org/markup-compatibility/2006" xmlns:p14="http://schemas.microsoft.com/office/powerpoint/2010/main">
    <mc:Choice Requires="p14">
      <p:transition p14:dur="10" advClick="0" advTm="54450"/>
    </mc:Choice>
    <mc:Fallback xmlns:asvg="http://schemas.microsoft.com/office/drawing/2016/SVG/main" xmlns:a14="http://schemas.microsoft.com/office/drawing/2010/main" xmlns:a16="http://schemas.microsoft.com/office/drawing/2014/main" xmlns="">
      <p:transition advClick="0" advTm="544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noAutofit/>
          </a:bodyPr>
          <a:lstStyle/>
          <a:p>
            <a:r>
              <a:rPr lang="en-US" dirty="0"/>
              <a:t>Eyewear Shopping Online at </a:t>
            </a:r>
            <a:r>
              <a:rPr lang="en-US" dirty="0" err="1"/>
              <a:t>Eyeconic</a:t>
            </a:r>
            <a:endParaRPr lang="en-PH" dirty="0"/>
          </a:p>
        </p:txBody>
      </p:sp>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0" r="6383"/>
          <a:stretch/>
        </p:blipFill>
        <p:spPr>
          <a:xfrm>
            <a:off x="5182400" y="888324"/>
            <a:ext cx="3658791" cy="2405781"/>
          </a:xfrm>
          <a:prstGeom prst="rect">
            <a:avLst/>
          </a:prstGeom>
        </p:spPr>
      </p:pic>
      <p:pic>
        <p:nvPicPr>
          <p:cNvPr id="8" name="Picture 7">
            <a:extLst>
              <a:ext uri="{FF2B5EF4-FFF2-40B4-BE49-F238E27FC236}">
                <a16:creationId xmlns:a16="http://schemas.microsoft.com/office/drawing/2014/main" id="{9F9DA349-642D-4EDD-BD10-48FD037821DC}"/>
              </a:ext>
            </a:extLst>
          </p:cNvPr>
          <p:cNvPicPr>
            <a:picLocks noChangeAspect="1"/>
          </p:cNvPicPr>
          <p:nvPr/>
        </p:nvPicPr>
        <p:blipFill rotWithShape="1">
          <a:blip r:embed="rId4"/>
          <a:srcRect l="-286" t="-307" r="286" b="15382"/>
          <a:stretch/>
        </p:blipFill>
        <p:spPr>
          <a:xfrm>
            <a:off x="5701210" y="1241050"/>
            <a:ext cx="2606262" cy="1651374"/>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4606" y="3372006"/>
            <a:ext cx="1655112" cy="931004"/>
          </a:xfrm>
          <a:prstGeom prst="rect">
            <a:avLst/>
          </a:prstGeom>
        </p:spPr>
      </p:pic>
      <p:sp>
        <p:nvSpPr>
          <p:cNvPr id="15" name="Text Placeholder 5">
            <a:extLst>
              <a:ext uri="{FF2B5EF4-FFF2-40B4-BE49-F238E27FC236}">
                <a16:creationId xmlns:a16="http://schemas.microsoft.com/office/drawing/2014/main" id="{66360C50-5945-35AD-7600-5BD46DFA83E8}"/>
              </a:ext>
            </a:extLst>
          </p:cNvPr>
          <p:cNvSpPr txBox="1">
            <a:spLocks/>
          </p:cNvSpPr>
          <p:nvPr/>
        </p:nvSpPr>
        <p:spPr>
          <a:xfrm>
            <a:off x="457199" y="1001027"/>
            <a:ext cx="4567188" cy="343621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i="1" dirty="0" err="1">
                <a:solidFill>
                  <a:schemeClr val="bg2"/>
                </a:solidFill>
                <a:effectLst/>
              </a:rPr>
              <a:t>Eyeconic</a:t>
            </a:r>
            <a:r>
              <a:rPr lang="en-US" sz="1350" i="1" dirty="0">
                <a:solidFill>
                  <a:schemeClr val="bg2"/>
                </a:solidFill>
                <a:effectLst/>
              </a:rPr>
              <a:t> is the VSP online eyewear store that seamlessly connects your VSP vision benefits to </a:t>
            </a:r>
            <a:br>
              <a:rPr lang="en-US" sz="1350" i="1" dirty="0">
                <a:solidFill>
                  <a:schemeClr val="bg2"/>
                </a:solidFill>
                <a:effectLst/>
              </a:rPr>
            </a:br>
            <a:r>
              <a:rPr lang="en-US" sz="1350" i="1" dirty="0">
                <a:solidFill>
                  <a:schemeClr val="bg2"/>
                </a:solidFill>
                <a:effectLst/>
              </a:rPr>
              <a:t>your account. You’ll get:</a:t>
            </a:r>
          </a:p>
          <a:p>
            <a:pPr marL="182880" indent="-182880">
              <a:buFont typeface="Arial" panose="020B0604020202020204" pitchFamily="34" charset="0"/>
              <a:buChar char="•"/>
            </a:pPr>
            <a:r>
              <a:rPr lang="en-US" sz="1350" dirty="0">
                <a:solidFill>
                  <a:srgbClr val="3F3F3F"/>
                </a:solidFill>
                <a:effectLst/>
              </a:rPr>
              <a:t>A huge selection of contact lenses and designer frames 24/7 – and the Virtual Try-On Tool.</a:t>
            </a:r>
          </a:p>
          <a:p>
            <a:pPr marL="182880" indent="-182880">
              <a:buFont typeface="Arial" panose="020B0604020202020204" pitchFamily="34" charset="0"/>
              <a:buChar char="•"/>
            </a:pPr>
            <a:r>
              <a:rPr lang="en-US" sz="1350" dirty="0">
                <a:solidFill>
                  <a:srgbClr val="3F3F3F"/>
                </a:solidFill>
                <a:effectLst/>
              </a:rPr>
              <a:t>Free shipping and returns.</a:t>
            </a:r>
          </a:p>
          <a:p>
            <a:pPr marL="182880" indent="-182880">
              <a:buFont typeface="Arial" panose="020B0604020202020204" pitchFamily="34" charset="0"/>
              <a:buChar char="•"/>
            </a:pPr>
            <a:r>
              <a:rPr lang="en-US" sz="1350" dirty="0">
                <a:solidFill>
                  <a:srgbClr val="3F3F3F"/>
                </a:solidFill>
                <a:effectLst/>
              </a:rPr>
              <a:t>20% off any out-of-pocket expenses on eyewear </a:t>
            </a:r>
            <a:br>
              <a:rPr lang="en-US" sz="1350" dirty="0">
                <a:solidFill>
                  <a:srgbClr val="3F3F3F"/>
                </a:solidFill>
                <a:effectLst/>
              </a:rPr>
            </a:br>
            <a:r>
              <a:rPr lang="en-US" sz="1350" dirty="0">
                <a:solidFill>
                  <a:srgbClr val="3F3F3F"/>
                </a:solidFill>
                <a:effectLst/>
              </a:rPr>
              <a:t>after your frame allowance is applied.</a:t>
            </a:r>
          </a:p>
          <a:p>
            <a:pPr marL="182880" indent="-182880">
              <a:buFont typeface="Arial" panose="020B0604020202020204" pitchFamily="34" charset="0"/>
              <a:buChar char="•"/>
            </a:pPr>
            <a:r>
              <a:rPr lang="en-US" sz="1350" dirty="0">
                <a:solidFill>
                  <a:srgbClr val="3F3F3F"/>
                </a:solidFill>
                <a:effectLst/>
              </a:rPr>
              <a:t>Specialty sizes that fit your needs.</a:t>
            </a:r>
          </a:p>
          <a:p>
            <a:r>
              <a:rPr lang="en-US" sz="1350" dirty="0">
                <a:solidFill>
                  <a:srgbClr val="3F3F3F"/>
                </a:solidFill>
                <a:effectLst/>
              </a:rPr>
              <a:t>Find your product, customize your order and we do the rest. Start saving today at </a:t>
            </a:r>
            <a:r>
              <a:rPr lang="en-US" sz="1350" b="1" dirty="0" err="1">
                <a:solidFill>
                  <a:srgbClr val="3F3F3F"/>
                </a:solidFill>
                <a:effectLst/>
              </a:rPr>
              <a:t>eyeconic.com</a:t>
            </a:r>
            <a:r>
              <a:rPr lang="en-US" sz="1350" b="1" baseline="30000" dirty="0">
                <a:solidFill>
                  <a:srgbClr val="3F3F3F"/>
                </a:solidFill>
                <a:effectLst/>
              </a:rPr>
              <a:t>®</a:t>
            </a:r>
            <a:r>
              <a:rPr lang="en-US" sz="1350" b="1" dirty="0">
                <a:solidFill>
                  <a:srgbClr val="3F3F3F"/>
                </a:solidFill>
                <a:effectLst/>
              </a:rPr>
              <a:t> </a:t>
            </a:r>
            <a:r>
              <a:rPr lang="en-US" sz="1350" dirty="0">
                <a:solidFill>
                  <a:srgbClr val="3F3F3F"/>
                </a:solidFill>
                <a:effectLst/>
              </a:rPr>
              <a:t>today.</a:t>
            </a:r>
          </a:p>
        </p:txBody>
      </p:sp>
    </p:spTree>
    <p:extLst>
      <p:ext uri="{BB962C8B-B14F-4D97-AF65-F5344CB8AC3E}">
        <p14:creationId xmlns:p14="http://schemas.microsoft.com/office/powerpoint/2010/main" val="1703896331"/>
      </p:ext>
    </p:extLst>
  </p:cSld>
  <p:clrMapOvr>
    <a:masterClrMapping/>
  </p:clrMapOvr>
  <mc:AlternateContent xmlns:mc="http://schemas.openxmlformats.org/markup-compatibility/2006" xmlns:p14="http://schemas.microsoft.com/office/powerpoint/2010/main">
    <mc:Choice Requires="p14">
      <p:transition p14:dur="10" advClick="0" advTm="36300"/>
    </mc:Choice>
    <mc:Fallback xmlns:asvg="http://schemas.microsoft.com/office/drawing/2016/SVG/main" xmlns:a14="http://schemas.microsoft.com/office/drawing/2010/main" xmlns:a16="http://schemas.microsoft.com/office/drawing/2014/main" xmlns="">
      <p:transition advClick="0" advTm="363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VISION CARE 2019" val="oX5igDSe"/>
  <p:tag name="ARTICULATE_SLIDE_COUNT" val="0"/>
  <p:tag name="SEISMICINSTANCE" val="{&quot;format&quot;:&quot;pptx&quot;,&quot;origin&quot;:{&quot;formId&quot;:&quot;72b17c15-a3cb-4b50-b08e-43782505f352&quot;,&quot;content&quot;:{&quot;id&quot;:&quot;de04c9ae-82fc-4344-9ab9-a257a2bfd688&quot;,&quot;name&quot;:&quot;Presentation: Member Benefits&quot;,&quot;format&quot;:&quot;pptx&quot;,&quot;version&quot;:&quot;1.0&quot;,&quot;versionId&quot;:&quot;449554fa-3fdd-4674-9222-cc18d28b5163&quot;},&quot;formName&quot;:&quot;Presentation: Member Benefits&quot;,&quot;contentId&quot;:&quot;de04c9ae-82fc-4344-9ab9-a257a2bfd688&quot;,&quot;profileId&quot;:&quot;c9bbeca6-8667-4aaa-b59d-bd750dbd38ac&quot;,&quot;fullPathId&quot;:&quot;/dd3e432592-abdb-4423-b733-dce19e5d41e7/dfOWY2OWYzODAtMTM3YS00MmVlLTlmYTgtNzM4ZDIwOTg3NDEz,PT0=,TWVtYmVy/lf449554fa-3fdd-4674-9222-cc18d28b5163&quot;,&quot;repository&quot;:&quot;doccenter&quot;,&quot;teamsiteId&quot;:&quot;c9427871-2c1e-4ceb-9318-9ecee97aadd5&quot;,&quot;fullPathName&quot;:&quot;\\Browse by Audience\\Member\\Presentation: Member Benefits&quot;,&quot;contentVersionId&quot;:&quot;449554fa-3fdd-4674-9222-cc18d28b5163&quot;,&quot;profileVersionId&quot;:&quot;da031171-e822-4a91-b1d9-06dc93b33cf2&quot;},&quot;storages&quot;:[],&quot;generator&quot;:&quot;LiveDoc&quot;,&quot;instanceId&quot;:&quot;6544ea49-ada4-43f8-862c-39995aee3bbe&quot;,&quot;generationId&quot;:&quot;c9c1efe4-93ad-4562-8ea1-035d903516eb&quot;,&quot;regionalFormat&quot;:{&quot;name&quot;:&quot;en-US&quot;,&quot;displayName&quot;:&quot;English (United States)&quot;},&quot;instanceStageId&quot;:&quot;ceb14d86-19f2-49a2-93c6-400acf92b5a4&quot;,&quot;instanceStageType&quot;: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4 master">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4 master_e87d70d7dfe949878363bb40f009d1fc">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Slide I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ourceURL xmlns="8e666f74-85fd-4fff-8d5a-de165435ed8d">
      <Url xsi:nil="true"/>
      <Description xsi:nil="true"/>
    </SourceURL>
    <lcf76f155ced4ddcb4097134ff3c332f xmlns="8e666f74-85fd-4fff-8d5a-de165435ed8d">
      <Terms xmlns="http://schemas.microsoft.com/office/infopath/2007/PartnerControls"/>
    </lcf76f155ced4ddcb4097134ff3c332f>
    <Project xmlns="8e666f74-85fd-4fff-8d5a-de165435ed8d" xsi:nil="true"/>
    <Source xmlns="8e666f74-85fd-4fff-8d5a-de165435ed8d" xsi:nil="true"/>
    <Notes xmlns="8e666f74-85fd-4fff-8d5a-de165435ed8d" xsi:nil="true"/>
    <TaxCatchAll xmlns="fbf33938-53bb-4a66-bd57-8b5fe6e334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8FED0943230F4E8B1C8F9FBBE71D1D" ma:contentTypeVersion="22" ma:contentTypeDescription="Create a new document." ma:contentTypeScope="" ma:versionID="ff06b70f1a939157d672a24aefced41d">
  <xsd:schema xmlns:xsd="http://www.w3.org/2001/XMLSchema" xmlns:xs="http://www.w3.org/2001/XMLSchema" xmlns:p="http://schemas.microsoft.com/office/2006/metadata/properties" xmlns:ns2="96b1f3a7-551a-4082-82c0-fc66117e87ce" xmlns:ns3="8e666f74-85fd-4fff-8d5a-de165435ed8d" xmlns:ns4="fbf33938-53bb-4a66-bd57-8b5fe6e3346a" targetNamespace="http://schemas.microsoft.com/office/2006/metadata/properties" ma:root="true" ma:fieldsID="3698c09ddf99d0d3736720c1d2ed591d" ns2:_="" ns3:_="" ns4:_="">
    <xsd:import namespace="96b1f3a7-551a-4082-82c0-fc66117e87ce"/>
    <xsd:import namespace="8e666f74-85fd-4fff-8d5a-de165435ed8d"/>
    <xsd:import namespace="fbf33938-53bb-4a66-bd57-8b5fe6e3346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Source" minOccurs="0"/>
                <xsd:element ref="ns3:Project" minOccurs="0"/>
                <xsd:element ref="ns3:Notes" minOccurs="0"/>
                <xsd:element ref="ns3:SourceURL"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1f3a7-551a-4082-82c0-fc66117e87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666f74-85fd-4fff-8d5a-de165435ed8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ource" ma:index="21" nillable="true" ma:displayName="Source" ma:description="Where did this file come from?" ma:format="Dropdown" ma:internalName="Source">
      <xsd:simpleType>
        <xsd:union memberTypes="dms:Text">
          <xsd:simpleType>
            <xsd:restriction base="dms:Choice">
              <xsd:enumeration value="Adobe Stock"/>
              <xsd:enumeration value="Canva"/>
              <xsd:enumeration value="Camtasia"/>
              <xsd:enumeration value="YouTube"/>
              <xsd:enumeration value="Unknown"/>
              <xsd:enumeration value="Daniella Flores"/>
            </xsd:restriction>
          </xsd:simpleType>
        </xsd:union>
      </xsd:simpleType>
    </xsd:element>
    <xsd:element name="Project" ma:index="22" nillable="true" ma:displayName="Project" ma:format="Dropdown" ma:internalName="Project">
      <xsd:complexType>
        <xsd:complexContent>
          <xsd:extension base="dms:MultiChoiceFillIn">
            <xsd:sequence>
              <xsd:element name="Value" maxOccurs="unbounded" minOccurs="0" nillable="true">
                <xsd:simpleType>
                  <xsd:union memberTypes="dms:Text">
                    <xsd:simpleType>
                      <xsd:restriction base="dms:Choice">
                        <xsd:enumeration value="JFY"/>
                        <xsd:enumeration value="BOS"/>
                        <xsd:enumeration value="Service Awards"/>
                        <xsd:enumeration value="New Employee Welcome"/>
                        <xsd:enumeration value="Choice 5"/>
                      </xsd:restriction>
                    </xsd:simpleType>
                  </xsd:union>
                </xsd:simpleType>
              </xsd:element>
            </xsd:sequence>
          </xsd:extension>
        </xsd:complexContent>
      </xsd:complexType>
    </xsd:element>
    <xsd:element name="Notes" ma:index="23" nillable="true" ma:displayName="Notes" ma:format="Dropdown" ma:internalName="Notes">
      <xsd:simpleType>
        <xsd:restriction base="dms:Note">
          <xsd:maxLength value="255"/>
        </xsd:restriction>
      </xsd:simpleType>
    </xsd:element>
    <xsd:element name="SourceURL" ma:index="24" nillable="true" ma:displayName="Source URL" ma:format="Hyperlink" ma:internalName="SourceURL">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2796539-644c-497a-9d4d-748e621563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f33938-53bb-4a66-bd57-8b5fe6e3346a"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58fd6d-dfdf-45e0-ab97-0fa1d1f0ac41}" ma:internalName="TaxCatchAll" ma:showField="CatchAllData" ma:web="96b1f3a7-551a-4082-82c0-fc66117e8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A372D3-8929-44C2-8B00-69B7C5536481}">
  <ds:schemaRefs>
    <ds:schemaRef ds:uri="http://schemas.microsoft.com/sharepoint/v3/contenttype/forms"/>
  </ds:schemaRefs>
</ds:datastoreItem>
</file>

<file path=customXml/itemProps2.xml><?xml version="1.0" encoding="utf-8"?>
<ds:datastoreItem xmlns:ds="http://schemas.openxmlformats.org/officeDocument/2006/customXml" ds:itemID="{EDFFE9FF-6C5C-4D18-93C6-FA4185A28467}">
  <ds:schemaRefs>
    <ds:schemaRef ds:uri="http://purl.org/dc/terms/"/>
    <ds:schemaRef ds:uri="3c81ee8f-d229-4604-b152-c9eb4e631649"/>
    <ds:schemaRef ds:uri="http://schemas.microsoft.com/office/2006/documentManagement/types"/>
    <ds:schemaRef ds:uri="http://schemas.microsoft.com/office/infopath/2007/PartnerControls"/>
    <ds:schemaRef ds:uri="http://purl.org/dc/elements/1.1/"/>
    <ds:schemaRef ds:uri="http://schemas.microsoft.com/office/2006/metadata/properties"/>
    <ds:schemaRef ds:uri="2a5b96b0-82c9-47c1-be1b-680ac654f082"/>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59F5F9D-E845-4D1C-AF23-0A755EA12352}"/>
</file>

<file path=docMetadata/LabelInfo.xml><?xml version="1.0" encoding="utf-8"?>
<clbl:labelList xmlns:clbl="http://schemas.microsoft.com/office/2020/mipLabelMetadata">
  <clbl:label id="{e07395c4-3511-4a4a-9257-93d896e258e0}" enabled="1" method="Standard" siteId="{3510753d-6c40-48ae-9b9e-2fc672d5e5dd}" contentBits="2" removed="0"/>
</clbl:labelList>
</file>

<file path=docProps/app.xml><?xml version="1.0" encoding="utf-8"?>
<Properties xmlns="http://schemas.openxmlformats.org/officeDocument/2006/extended-properties" xmlns:vt="http://schemas.openxmlformats.org/officeDocument/2006/docPropsVTypes">
  <Template/>
  <TotalTime>5309</TotalTime>
  <Words>2031</Words>
  <Application>Microsoft Office PowerPoint</Application>
  <PresentationFormat>On-screen Show (16:9)</PresentationFormat>
  <Paragraphs>178</Paragraphs>
  <Slides>12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Times New Roman</vt:lpstr>
      <vt:lpstr>Symbol</vt:lpstr>
      <vt:lpstr>Calibri</vt:lpstr>
      <vt:lpstr>Franklin Gothic Book</vt:lpstr>
      <vt:lpstr>Helvetica</vt:lpstr>
      <vt:lpstr>Arial</vt:lpstr>
      <vt:lpstr>2024 master</vt:lpstr>
      <vt:lpstr>2024 master_e87d70d7dfe949878363bb40f009d1fc</vt:lpstr>
      <vt:lpstr>4_Slide In</vt:lpstr>
      <vt:lpstr>PowerPoint Presentation</vt:lpstr>
      <vt:lpstr>Great Eye Care with a Hefty Side of Savings</vt:lpstr>
      <vt:lpstr>Vision Care is Essential</vt:lpstr>
      <vt:lpstr>Your Plan Design Today</vt:lpstr>
      <vt:lpstr>Retinal Screening</vt:lpstr>
      <vt:lpstr>Essential Medical Eye Care</vt:lpstr>
      <vt:lpstr>Savings Beyond Benefits</vt:lpstr>
      <vt:lpstr>The Choice is Yours</vt:lpstr>
      <vt:lpstr>Eyewear Shopping Online at Eyeconic</vt:lpstr>
      <vt:lpstr>The Right Doctor for You</vt:lpstr>
      <vt:lpstr>Using Your Benefit is Easy</vt:lpstr>
      <vt:lpstr>Enroll Today!</vt:lpstr>
    </vt:vector>
  </TitlesOfParts>
  <Manager>http://graphicriver.net/user/jetfabrik</Manager>
  <Company>http://graphicriver.net/user/jetfabrik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http://graphicriver.net/user/jetfabrik</dc:subject>
  <dc:creator>Jetfabrik</dc:creator>
  <cp:keywords/>
  <dc:description>http://graphicriver.net/user/jetfabrik</dc:description>
  <cp:lastModifiedBy>Nancy Jackson</cp:lastModifiedBy>
  <cp:revision>65</cp:revision>
  <cp:lastPrinted>2019-02-07T16:55:58Z</cp:lastPrinted>
  <dcterms:created xsi:type="dcterms:W3CDTF">2014-11-12T21:47:38Z</dcterms:created>
  <dcterms:modified xsi:type="dcterms:W3CDTF">2024-10-15T17:04:35Z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0x01010083CB7CB0CE4B9F46B03952F85E7CA5F5</vt:lpwstr>
  </property>
  <property fmtid="{D5CDD505-2E9C-101B-9397-08002B2CF9AE}" pid="3" name="_dlc_DocIdItemGuid">
    <vt:lpwstr>23002a38-6039-430c-8d37-58cbd4e063a9</vt:lpwstr>
  </property>
  <property fmtid="{D5CDD505-2E9C-101B-9397-08002B2CF9AE}" pid="4" name="ArticulateGUID">
    <vt:lpwstr>0B4DC391-3742-4FFD-AEC8-C896240E6782</vt:lpwstr>
  </property>
  <property fmtid="{D5CDD505-2E9C-101B-9397-08002B2CF9AE}" pid="5" name="ArticulatePath">
    <vt:lpwstr>Updated Master Slides_v3</vt:lpwstr>
  </property>
  <property fmtid="{D5CDD505-2E9C-101B-9397-08002B2CF9AE}" pid="6" name="MediaServiceImageTags">
    <vt:lpwstr/>
  </property>
  <property fmtid="{D5CDD505-2E9C-101B-9397-08002B2CF9AE}" pid="7" name="ClassificationContentMarkingFooterLocations">
    <vt:lpwstr>2024 master:5\2024 master_e87d70d7dfe949878363bb40f009d1fc:5</vt:lpwstr>
  </property>
  <property fmtid="{D5CDD505-2E9C-101B-9397-08002B2CF9AE}" pid="8" name="ClassificationContentMarkingFooterText">
    <vt:lpwstr>VSP Vision Classification: RESTRICTED</vt:lpwstr>
  </property>
</Properties>
</file>